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2"/>
  </p:notesMasterIdLst>
  <p:sldIdLst>
    <p:sldId id="256" r:id="rId2"/>
    <p:sldId id="288" r:id="rId3"/>
    <p:sldId id="269" r:id="rId4"/>
    <p:sldId id="257" r:id="rId5"/>
    <p:sldId id="268" r:id="rId6"/>
    <p:sldId id="259" r:id="rId7"/>
    <p:sldId id="260" r:id="rId8"/>
    <p:sldId id="279" r:id="rId9"/>
    <p:sldId id="286" r:id="rId10"/>
    <p:sldId id="270" r:id="rId11"/>
    <p:sldId id="271" r:id="rId12"/>
    <p:sldId id="272" r:id="rId13"/>
    <p:sldId id="273" r:id="rId14"/>
    <p:sldId id="265" r:id="rId15"/>
    <p:sldId id="267" r:id="rId16"/>
    <p:sldId id="275" r:id="rId17"/>
    <p:sldId id="266" r:id="rId18"/>
    <p:sldId id="277" r:id="rId19"/>
    <p:sldId id="264" r:id="rId20"/>
    <p:sldId id="284" r:id="rId21"/>
    <p:sldId id="287" r:id="rId22"/>
    <p:sldId id="263" r:id="rId23"/>
    <p:sldId id="281" r:id="rId24"/>
    <p:sldId id="280" r:id="rId25"/>
    <p:sldId id="261" r:id="rId26"/>
    <p:sldId id="276" r:id="rId27"/>
    <p:sldId id="278" r:id="rId28"/>
    <p:sldId id="283" r:id="rId29"/>
    <p:sldId id="285" r:id="rId30"/>
    <p:sldId id="282"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31"/>
    <p:restoredTop sz="76923"/>
  </p:normalViewPr>
  <p:slideViewPr>
    <p:cSldViewPr snapToGrid="0" snapToObjects="1">
      <p:cViewPr>
        <p:scale>
          <a:sx n="76" d="100"/>
          <a:sy n="76" d="100"/>
        </p:scale>
        <p:origin x="2088" y="96"/>
      </p:cViewPr>
      <p:guideLst/>
    </p:cSldViewPr>
  </p:slideViewPr>
  <p:notesTextViewPr>
    <p:cViewPr>
      <p:scale>
        <a:sx n="1" d="1"/>
        <a:sy n="1" d="1"/>
      </p:scale>
      <p:origin x="0" y="0"/>
    </p:cViewPr>
  </p:notesTextViewPr>
  <p:notesViewPr>
    <p:cSldViewPr snapToGrid="0" snapToObjects="1">
      <p:cViewPr varScale="1">
        <p:scale>
          <a:sx n="146" d="100"/>
          <a:sy n="146" d="100"/>
        </p:scale>
        <p:origin x="53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endParaRPr lang="en-US" sz="2800"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STICK TO THE SCRIPT</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MENTION THE CONSTANTS</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BETWEEN NEIGHBORING CHROMOPHORES in the system we can use a kinetic monte </a:t>
            </a:r>
            <a:r>
              <a:rPr lang="en-US" dirty="0" err="1"/>
              <a:t>carlo</a:t>
            </a:r>
            <a:r>
              <a:rPr lang="en-US" dirty="0"/>
              <a:t> algorithm to arrive at a charge mobility calculation.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endParaRPr lang="en-US" dirty="0"/>
          </a:p>
        </p:txBody>
      </p:sp>
    </p:spTree>
    <p:extLst>
      <p:ext uri="{BB962C8B-B14F-4D97-AF65-F5344CB8AC3E}">
        <p14:creationId xmlns:p14="http://schemas.microsoft.com/office/powerpoint/2010/main" val="352638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REPEAT UNTIL THE CHARGE HOPS PAST A SPECIFIED LIFETIME</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prediction?</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31545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aggragate</a:t>
            </a:r>
            <a:r>
              <a:rPr lang="en-US" sz="2200" dirty="0">
                <a:effectLst/>
                <a:latin typeface="Helvetica Neue"/>
                <a:ea typeface="Helvetica Neue"/>
                <a:cs typeface="Helvetica Neue"/>
                <a:sym typeface="Helvetica Neue"/>
              </a:rPr>
              <a:t> the data from 1000's of charge </a:t>
            </a:r>
            <a:r>
              <a:rPr lang="en-US" sz="2200" dirty="0" err="1">
                <a:effectLst/>
                <a:latin typeface="Helvetica Neue"/>
                <a:ea typeface="Helvetica Neue"/>
                <a:cs typeface="Helvetica Neue"/>
                <a:sym typeface="Helvetica Neue"/>
              </a:rPr>
              <a:t>propigation</a:t>
            </a:r>
            <a:r>
              <a:rPr lang="en-US" sz="2200" dirty="0">
                <a:effectLst/>
                <a:latin typeface="Helvetica Neue"/>
                <a:ea typeface="Helvetica Neue"/>
                <a:cs typeface="Helvetica Neue"/>
                <a:sym typeface="Helvetica Neue"/>
              </a:rPr>
              <a:t> simulations  by tracking the standard deviation in position of all the charges. The slope of this standard deviation, or MSD, as time goes to infinity gives the diffusivity of a charge walking randomly through this electronic </a:t>
            </a:r>
            <a:r>
              <a:rPr lang="en-US" sz="2200" dirty="0" err="1">
                <a:effectLst/>
                <a:latin typeface="Helvetica Neue"/>
                <a:ea typeface="Helvetica Neue"/>
                <a:cs typeface="Helvetica Neue"/>
                <a:sym typeface="Helvetica Neue"/>
              </a:rPr>
              <a:t>enviroment</a:t>
            </a:r>
            <a:r>
              <a:rPr lang="en-US" sz="2200" dirty="0">
                <a:effectLst/>
                <a:latin typeface="Helvetica Neue"/>
                <a:ea typeface="Helvetica Neue"/>
                <a:cs typeface="Helvetica Neue"/>
                <a:sym typeface="Helvetica Neue"/>
              </a:rPr>
              <a:t>. Finally, we can relate the diffusivity to charge mobility with the </a:t>
            </a:r>
            <a:r>
              <a:rPr lang="en-US" sz="2200" dirty="0" err="1">
                <a:effectLst/>
                <a:latin typeface="Helvetica Neue"/>
                <a:ea typeface="Helvetica Neue"/>
                <a:cs typeface="Helvetica Neue"/>
                <a:sym typeface="Helvetica Neue"/>
              </a:rPr>
              <a:t>einstien</a:t>
            </a:r>
            <a:r>
              <a:rPr lang="en-US" sz="2200" dirty="0">
                <a:effectLst/>
                <a:latin typeface="Helvetica Neue"/>
                <a:ea typeface="Helvetica Neue"/>
                <a:cs typeface="Helvetica Neue"/>
                <a:sym typeface="Helvetica Neue"/>
              </a:rPr>
              <a:t> relation.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choosnig</a:t>
            </a:r>
            <a:r>
              <a:rPr lang="en-US" sz="2200" dirty="0">
                <a:effectLst/>
                <a:latin typeface="Helvetica Neue"/>
                <a:ea typeface="Helvetica Neue"/>
                <a:cs typeface="Helvetica Neue"/>
                <a:sym typeface="Helvetica Neue"/>
              </a:rPr>
              <a:t> the range that we use to calculate the the slope is underspecified. how long we choose to simulated and do this MSD analysis for  are model choices. the edge lifetimes can impact the MSD analysis and there for mu.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But I am going to show some results from mobility values that result from various approaches.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intitialize</a:t>
            </a:r>
            <a:r>
              <a:rPr lang="en-US" sz="2200" dirty="0">
                <a:effectLst/>
                <a:latin typeface="Helvetica Neue"/>
                <a:ea typeface="Helvetica Neue"/>
                <a:cs typeface="Helvetica Neue"/>
                <a:sym typeface="Helvetica Neue"/>
              </a:rPr>
              <a:t> thousands of charges to make sure that we a sufficiently </a:t>
            </a:r>
            <a:r>
              <a:rPr lang="en-US" sz="2200" dirty="0" err="1">
                <a:effectLst/>
                <a:latin typeface="Helvetica Neue"/>
                <a:ea typeface="Helvetica Neue"/>
                <a:cs typeface="Helvetica Neue"/>
                <a:sym typeface="Helvetica Neue"/>
              </a:rPr>
              <a:t>sampleing</a:t>
            </a:r>
            <a:r>
              <a:rPr lang="en-US" sz="2200" dirty="0">
                <a:effectLst/>
                <a:latin typeface="Helvetica Neue"/>
                <a:ea typeface="Helvetica Neue"/>
                <a:cs typeface="Helvetica Neue"/>
                <a:sym typeface="Helvetica Neue"/>
              </a:rPr>
              <a:t> the morphology and . by averaging over the trajectory of all the charges and we can summarize this as a MSD plot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BAIT THEM INTO A FIGHT</a:t>
            </a:r>
          </a:p>
        </p:txBody>
      </p:sp>
    </p:spTree>
    <p:extLst>
      <p:ext uri="{BB962C8B-B14F-4D97-AF65-F5344CB8AC3E}">
        <p14:creationId xmlns:p14="http://schemas.microsoft.com/office/powerpoint/2010/main" val="3722843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the pipeline, we are going to take a morphology that was provided by </a:t>
            </a:r>
            <a:r>
              <a:rPr lang="en-US" dirty="0" err="1"/>
              <a:t>evan</a:t>
            </a:r>
            <a:r>
              <a:rPr lang="en-US" dirty="0"/>
              <a:t> (list everyone) and jump into this stage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MATTYs face but small. </a:t>
            </a:r>
          </a:p>
        </p:txBody>
      </p:sp>
    </p:spTree>
    <p:extLst>
      <p:ext uri="{BB962C8B-B14F-4D97-AF65-F5344CB8AC3E}">
        <p14:creationId xmlns:p14="http://schemas.microsoft.com/office/powerpoint/2010/main" val="424248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fused ring molecules are meant as a generic fused ring core and were chosen because they most closely match an ab </a:t>
            </a:r>
            <a:r>
              <a:rPr lang="en-US" sz="2200" dirty="0" err="1">
                <a:effectLst/>
                <a:latin typeface="Helvetica Neue"/>
                <a:ea typeface="Helvetica Neue"/>
                <a:cs typeface="Helvetica Neue"/>
                <a:sym typeface="Helvetica Neue"/>
              </a:rPr>
              <a:t>intio</a:t>
            </a:r>
            <a:r>
              <a:rPr lang="en-US" sz="2200" dirty="0">
                <a:effectLst/>
                <a:latin typeface="Helvetica Neue"/>
                <a:ea typeface="Helvetica Neue"/>
                <a:cs typeface="Helvetica Neue"/>
                <a:sym typeface="Helvetica Neue"/>
              </a:rPr>
              <a:t> study.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values </a:t>
            </a:r>
            <a:r>
              <a:rPr lang="en-US" sz="2200" dirty="0" err="1">
                <a:effectLst/>
                <a:latin typeface="Helvetica Neue"/>
                <a:ea typeface="Helvetica Neue"/>
                <a:cs typeface="Helvetica Neue"/>
                <a:sym typeface="Helvetica Neue"/>
              </a:rPr>
              <a:t>Ehomo,i</a:t>
            </a:r>
            <a:r>
              <a:rPr lang="en-US" sz="2200" dirty="0">
                <a:effectLst/>
                <a:latin typeface="Helvetica Neue"/>
                <a:ea typeface="Helvetica Neue"/>
                <a:cs typeface="Helvetica Neue"/>
                <a:sym typeface="Helvetica Neue"/>
              </a:rPr>
              <a:t> and </a:t>
            </a:r>
            <a:r>
              <a:rPr lang="en-US" sz="2200" dirty="0" err="1">
                <a:effectLst/>
                <a:latin typeface="Helvetica Neue"/>
                <a:ea typeface="Helvetica Neue"/>
                <a:cs typeface="Helvetica Neue"/>
                <a:sym typeface="Helvetica Neue"/>
              </a:rPr>
              <a:t>Ehomo,j</a:t>
            </a:r>
            <a:r>
              <a:rPr lang="en-US" sz="2200" dirty="0">
                <a:effectLst/>
                <a:latin typeface="Helvetica Neue"/>
                <a:ea typeface="Helvetica Neue"/>
                <a:cs typeface="Helvetica Neue"/>
                <a:sym typeface="Helvetica Neue"/>
              </a:rPr>
              <a:t> represent the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HOMO-LUMO gaps obtained using </a:t>
            </a:r>
            <a:r>
              <a:rPr lang="en-US" sz="2200" dirty="0" err="1">
                <a:effectLst/>
                <a:latin typeface="Helvetica Neue"/>
                <a:ea typeface="Helvetica Neue"/>
                <a:cs typeface="Helvetica Neue"/>
                <a:sym typeface="Helvetica Neue"/>
              </a:rPr>
              <a:t>MorphCT</a:t>
            </a:r>
            <a:r>
              <a:rPr lang="en-US" sz="2200" dirty="0">
                <a:effectLst/>
                <a:latin typeface="Helvetica Neue"/>
                <a:ea typeface="Helvetica Neue"/>
                <a:cs typeface="Helvetica Neue"/>
                <a:sym typeface="Helvetica Neue"/>
              </a:rPr>
              <a:t> for fused-ring molecules of </a:t>
            </a:r>
            <a:r>
              <a:rPr lang="en-US" sz="2200" dirty="0" err="1">
                <a:effectLst/>
                <a:latin typeface="Helvetica Neue"/>
                <a:ea typeface="Helvetica Neue"/>
                <a:cs typeface="Helvetica Neue"/>
                <a:sym typeface="Helvetica Neue"/>
              </a:rPr>
              <a:t>oligmer</a:t>
            </a:r>
            <a:r>
              <a:rPr lang="en-US" sz="2200" dirty="0">
                <a:effectLst/>
                <a:latin typeface="Helvetica Neue"/>
                <a:ea typeface="Helvetica Neue"/>
                <a:cs typeface="Helvetica Neue"/>
                <a:sym typeface="Helvetica Neue"/>
              </a:rPr>
              <a:t> length 4 − 8. </a:t>
            </a:r>
            <a:endParaRPr lang="en-US" dirty="0"/>
          </a:p>
          <a:p>
            <a:endParaRPr lang="en-US" dirty="0"/>
          </a:p>
          <a:p>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ab initio DFT (between 5.26eV and 4.92eV ).  </a:t>
            </a:r>
            <a:endParaRPr lang="en-US" dirty="0"/>
          </a:p>
          <a:p>
            <a:endParaRPr lang="en-US" dirty="0"/>
          </a:p>
          <a:p>
            <a:r>
              <a:rPr lang="en-US" dirty="0"/>
              <a:t>We found that that our methods overpredict the energy levels predicted by ab initio DFT by no more than the factor of 2-3 expected </a:t>
            </a:r>
            <a:r>
              <a:rPr lang="en-US"/>
              <a:t>for these particular </a:t>
            </a:r>
            <a:r>
              <a:rPr lang="en-US" dirty="0"/>
              <a:t>quantum chemical methods. We have validated that we replicate the well studied trend that homo-</a:t>
            </a:r>
            <a:r>
              <a:rPr lang="en-US" dirty="0" err="1"/>
              <a:t>lumo</a:t>
            </a:r>
            <a:r>
              <a:rPr lang="en-US" dirty="0"/>
              <a:t> gap decreases with monomer length. </a:t>
            </a:r>
          </a:p>
          <a:p>
            <a:endParaRPr lang="en-US" dirty="0"/>
          </a:p>
          <a:p>
            <a:endParaRPr lang="en-US" dirty="0"/>
          </a:p>
          <a:p>
            <a:endParaRPr lang="en-US" dirty="0"/>
          </a:p>
        </p:txBody>
      </p:sp>
    </p:spTree>
    <p:extLst>
      <p:ext uri="{BB962C8B-B14F-4D97-AF65-F5344CB8AC3E}">
        <p14:creationId xmlns:p14="http://schemas.microsoft.com/office/powerpoint/2010/main" val="2061586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low transfer </a:t>
            </a:r>
            <a:r>
              <a:rPr lang="en-US" sz="2200" dirty="0" err="1">
                <a:effectLst/>
                <a:latin typeface="Helvetica Neue"/>
                <a:ea typeface="Helvetica Neue"/>
                <a:cs typeface="Helvetica Neue"/>
                <a:sym typeface="Helvetica Neue"/>
              </a:rPr>
              <a:t>intergal</a:t>
            </a:r>
            <a:r>
              <a:rPr lang="en-US" sz="2200" dirty="0">
                <a:effectLst/>
                <a:latin typeface="Helvetica Neue"/>
                <a:ea typeface="Helvetica Neue"/>
                <a:cs typeface="Helvetica Neue"/>
                <a:sym typeface="Helvetica Neue"/>
              </a:rPr>
              <a:t> low electronic coupling.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give normal bonded and </a:t>
            </a:r>
            <a:r>
              <a:rPr lang="en-US" sz="2200" dirty="0" err="1">
                <a:effectLst/>
                <a:latin typeface="Helvetica Neue"/>
                <a:ea typeface="Helvetica Neue"/>
                <a:cs typeface="Helvetica Neue"/>
                <a:sym typeface="Helvetica Neue"/>
              </a:rPr>
              <a:t>nonbended</a:t>
            </a:r>
            <a:r>
              <a:rPr lang="en-US" sz="2200" dirty="0">
                <a:effectLst/>
                <a:latin typeface="Helvetica Neue"/>
                <a:ea typeface="Helvetica Neue"/>
                <a:cs typeface="Helvetica Neue"/>
                <a:sym typeface="Helvetica Neue"/>
              </a:rPr>
              <a:t> numbers to say we are in there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Dots are colored based on the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between thiophenes for the given x-axis rotation, z-axis rotation, and center to center distance from the reference thiophene.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endParaRPr lang="en-US" dirty="0"/>
          </a:p>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10^-1 approaching band like transport speeds. </a:t>
            </a:r>
          </a:p>
          <a:p>
            <a:endParaRPr lang="en-US" dirty="0"/>
          </a:p>
          <a:p>
            <a:endParaRPr lang="en-US" dirty="0"/>
          </a:p>
          <a:p>
            <a:r>
              <a:rPr lang="en-US" dirty="0"/>
              <a:t>Need to do further validation to see how the trend matches with polydisperse morphology. </a:t>
            </a:r>
          </a:p>
          <a:p>
            <a:endParaRPr lang="en-US" dirty="0"/>
          </a:p>
          <a:p>
            <a:r>
              <a:rPr lang="en-US" dirty="0"/>
              <a:t>After validating that the new software stack and current workflow works at 3 levels of resolution.</a:t>
            </a:r>
          </a:p>
          <a:p>
            <a:endParaRPr lang="en-US" dirty="0"/>
          </a:p>
          <a:p>
            <a:endParaRPr lang="en-US" dirty="0"/>
          </a:p>
          <a:p>
            <a:r>
              <a:rPr lang="en-US" dirty="0"/>
              <a:t>say: 1 the </a:t>
            </a:r>
            <a:r>
              <a:rPr lang="en-US" dirty="0" err="1"/>
              <a:t>crystallung</a:t>
            </a:r>
            <a:r>
              <a:rPr lang="en-US" dirty="0"/>
              <a:t> mobilities are </a:t>
            </a:r>
            <a:r>
              <a:rPr lang="en-US" dirty="0" err="1"/>
              <a:t>highter</a:t>
            </a:r>
            <a:r>
              <a:rPr lang="en-US" dirty="0"/>
              <a:t> than amorphous in both works. 2. the semi crystalline are the lowest with both and </a:t>
            </a:r>
            <a:r>
              <a:rPr lang="en-US" dirty="0" err="1"/>
              <a:t>thats</a:t>
            </a:r>
            <a:r>
              <a:rPr lang="en-US" dirty="0"/>
              <a:t> </a:t>
            </a:r>
            <a:r>
              <a:rPr lang="en-US" dirty="0" err="1"/>
              <a:t>expexted</a:t>
            </a:r>
            <a:r>
              <a:rPr lang="en-US" dirty="0"/>
              <a:t> because have disconnected </a:t>
            </a:r>
            <a:r>
              <a:rPr lang="en-US" dirty="0" err="1"/>
              <a:t>crystalls</a:t>
            </a:r>
            <a:r>
              <a:rPr lang="en-US" dirty="0"/>
              <a:t> and lowers mobility. some </a:t>
            </a:r>
            <a:r>
              <a:rPr lang="en-US" dirty="0" err="1"/>
              <a:t>differnces</a:t>
            </a:r>
            <a:r>
              <a:rPr lang="en-US" dirty="0"/>
              <a:t> our amorphous stuff is lower than </a:t>
            </a:r>
            <a:r>
              <a:rPr lang="en-US" dirty="0" err="1"/>
              <a:t>thiose</a:t>
            </a:r>
            <a:r>
              <a:rPr lang="en-US" dirty="0"/>
              <a:t> from evan. more work to be done to figure out which ones more right. but we doo know that we are </a:t>
            </a:r>
            <a:r>
              <a:rPr lang="en-US" dirty="0" err="1"/>
              <a:t>captureing</a:t>
            </a:r>
            <a:r>
              <a:rPr lang="en-US" dirty="0"/>
              <a:t> the morphology in our </a:t>
            </a:r>
            <a:r>
              <a:rPr lang="en-US" dirty="0" err="1"/>
              <a:t>mibiility</a:t>
            </a:r>
            <a:r>
              <a:rPr lang="en-US" dirty="0"/>
              <a:t> predictions. And having this pipeline ironed out will help us dig into this. </a:t>
            </a:r>
          </a:p>
          <a:p>
            <a:endParaRPr lang="en-US" dirty="0"/>
          </a:p>
        </p:txBody>
      </p:sp>
    </p:spTree>
    <p:extLst>
      <p:ext uri="{BB962C8B-B14F-4D97-AF65-F5344CB8AC3E}">
        <p14:creationId xmlns:p14="http://schemas.microsoft.com/office/powerpoint/2010/main" val="597569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progress needed to calculate lambda from scratch and as it may differ from molecule to molecule. </a:t>
            </a:r>
          </a:p>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temperure</a:t>
            </a:r>
            <a:r>
              <a:rPr lang="en-US" dirty="0"/>
              <a:t> lowering barrier activation </a:t>
            </a:r>
            <a:r>
              <a:rPr lang="en-US" dirty="0" err="1"/>
              <a:t>energyer</a:t>
            </a:r>
            <a:r>
              <a:rPr lang="en-US" dirty="0"/>
              <a:t> </a:t>
            </a:r>
          </a:p>
          <a:p>
            <a:r>
              <a:rPr lang="en-US" dirty="0"/>
              <a:t>mention 8X temp only increase </a:t>
            </a:r>
            <a:r>
              <a:rPr lang="en-US" dirty="0" err="1"/>
              <a:t>mobiliity</a:t>
            </a:r>
            <a:r>
              <a:rPr lang="en-US" dirty="0"/>
              <a:t> by 6 vs orders </a:t>
            </a:r>
            <a:r>
              <a:rPr lang="en-US" dirty="0" err="1"/>
              <a:t>magnitiude</a:t>
            </a:r>
            <a:r>
              <a:rPr lang="en-US" dirty="0"/>
              <a:t> for la</a:t>
            </a:r>
          </a:p>
          <a:p>
            <a:r>
              <a:rPr lang="en-US" dirty="0" err="1"/>
              <a:t>neglidgligble</a:t>
            </a:r>
            <a:r>
              <a:rPr lang="en-US" dirty="0"/>
              <a:t> compared to lambda</a:t>
            </a:r>
          </a:p>
          <a:p>
            <a:endParaRPr lang="en-US" dirty="0"/>
          </a:p>
          <a:p>
            <a:endParaRPr lang="en-US" dirty="0"/>
          </a:p>
          <a:p>
            <a:r>
              <a:rPr lang="en-US" dirty="0"/>
              <a:t>Glass transition melting point</a:t>
            </a:r>
          </a:p>
        </p:txBody>
      </p:sp>
    </p:spTree>
    <p:extLst>
      <p:ext uri="{BB962C8B-B14F-4D97-AF65-F5344CB8AC3E}">
        <p14:creationId xmlns:p14="http://schemas.microsoft.com/office/powerpoint/2010/main" val="175387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that we calculate all hop rates between neighbors .We build neighbors using Voronoi analysis.</a:t>
            </a:r>
            <a:r>
              <a:rPr lang="en-US" sz="2200" dirty="0">
                <a:effectLst/>
                <a:latin typeface="Helvetica Neue"/>
                <a:ea typeface="Helvetica Neue"/>
                <a:cs typeface="Helvetica Neue"/>
                <a:sym typeface="Helvetica Neue"/>
              </a:rPr>
              <a:t> Space searching algorithms like this are known to scale linearly with system size as</a:t>
            </a:r>
            <a:endParaRPr lang="en-US" dirty="0"/>
          </a:p>
          <a:p>
            <a:endParaRPr lang="en-US" dirty="0"/>
          </a:p>
          <a:p>
            <a:r>
              <a:rPr lang="en-US" dirty="0"/>
              <a:t> An artifact of </a:t>
            </a:r>
            <a:r>
              <a:rPr lang="en-US" dirty="0" err="1"/>
              <a:t>buildeing</a:t>
            </a:r>
            <a:r>
              <a:rPr lang="en-US" dirty="0"/>
              <a:t> </a:t>
            </a:r>
            <a:r>
              <a:rPr lang="en-US" dirty="0" err="1"/>
              <a:t>neighborlist</a:t>
            </a:r>
            <a:r>
              <a:rPr lang="en-US" dirty="0"/>
              <a:t> in this way is that you can sometimes BLAH</a:t>
            </a:r>
          </a:p>
          <a:p>
            <a:endParaRPr lang="en-US" dirty="0"/>
          </a:p>
          <a:p>
            <a:r>
              <a:rPr lang="en-US" dirty="0"/>
              <a:t>SAY HOW MUCH TIME IT TAKES .</a:t>
            </a:r>
          </a:p>
          <a:p>
            <a:endParaRPr lang="en-US" dirty="0"/>
          </a:p>
          <a:p>
            <a:r>
              <a:rPr lang="en-US" dirty="0"/>
              <a:t>are you saying that if we only consider </a:t>
            </a:r>
            <a:r>
              <a:rPr lang="en-US" dirty="0" err="1"/>
              <a:t>voronoi</a:t>
            </a:r>
            <a:r>
              <a:rPr lang="en-US" dirty="0"/>
              <a:t> how many neighbors. </a:t>
            </a:r>
          </a:p>
          <a:p>
            <a:endParaRPr lang="en-US" dirty="0"/>
          </a:p>
          <a:p>
            <a:r>
              <a:rPr lang="en-US" dirty="0"/>
              <a:t>for the plot: truncating </a:t>
            </a:r>
            <a:r>
              <a:rPr lang="en-US" dirty="0" err="1"/>
              <a:t>voronoi</a:t>
            </a:r>
            <a:r>
              <a:rPr lang="en-US" dirty="0"/>
              <a:t> neighbors of long distances can only make things worse </a:t>
            </a:r>
            <a:r>
              <a:rPr lang="en-US" dirty="0" err="1"/>
              <a:t>dont</a:t>
            </a:r>
            <a:r>
              <a:rPr lang="en-US" dirty="0"/>
              <a:t> throw any </a:t>
            </a:r>
            <a:r>
              <a:rPr lang="en-US" dirty="0" err="1"/>
              <a:t>voronoi</a:t>
            </a:r>
            <a:r>
              <a:rPr lang="en-US" dirty="0"/>
              <a:t> </a:t>
            </a:r>
            <a:r>
              <a:rPr lang="en-US" dirty="0" err="1"/>
              <a:t>neihgbors</a:t>
            </a:r>
            <a:r>
              <a:rPr lang="en-US" dirty="0"/>
              <a:t> away.</a:t>
            </a:r>
          </a:p>
          <a:p>
            <a:endParaRPr lang="en-US" dirty="0"/>
          </a:p>
        </p:txBody>
      </p:sp>
    </p:spTree>
    <p:extLst>
      <p:ext uri="{BB962C8B-B14F-4D97-AF65-F5344CB8AC3E}">
        <p14:creationId xmlns:p14="http://schemas.microsoft.com/office/powerpoint/2010/main" val="32680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p:txBody>
      </p:sp>
    </p:spTree>
    <p:extLst>
      <p:ext uri="{BB962C8B-B14F-4D97-AF65-F5344CB8AC3E}">
        <p14:creationId xmlns:p14="http://schemas.microsoft.com/office/powerpoint/2010/main" val="1268322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17999"/>
              </a:lnSpc>
            </a:pPr>
            <a:r>
              <a:rPr lang="en-US" dirty="0"/>
              <a:t>To apply the pipeline to ITIC I used the template simulation scripts provided by </a:t>
            </a:r>
            <a:r>
              <a:rPr lang="en-US" dirty="0" err="1"/>
              <a:t>planckton</a:t>
            </a:r>
            <a:r>
              <a:rPr lang="en-US" dirty="0"/>
              <a:t> and ran a 1000 molecule simulation on our high performance cluster here at </a:t>
            </a:r>
            <a:r>
              <a:rPr lang="en-US" dirty="0" err="1"/>
              <a:t>boise</a:t>
            </a:r>
            <a:r>
              <a:rPr lang="en-US" dirty="0"/>
              <a:t> state called FRY. </a:t>
            </a:r>
          </a:p>
          <a:p>
            <a:pPr algn="l" defTabSz="457200" rtl="0" latinLnBrk="0">
              <a:lnSpc>
                <a:spcPct val="117999"/>
              </a:lnSpc>
            </a:pPr>
            <a:endParaRPr lang="en-US" dirty="0"/>
          </a:p>
          <a:p>
            <a:pPr algn="l" defTabSz="457200" rtl="0" latinLnBrk="0">
              <a:lnSpc>
                <a:spcPct val="117999"/>
              </a:lnSpc>
            </a:pPr>
            <a:r>
              <a:rPr lang="en-US" dirty="0"/>
              <a:t>Took the final microstate from the sim and use </a:t>
            </a:r>
            <a:r>
              <a:rPr lang="en-US" dirty="0" err="1"/>
              <a:t>morphCT</a:t>
            </a:r>
            <a:r>
              <a:rPr lang="en-US" dirty="0"/>
              <a:t> to chopped it up and ran KMC like we have seen. When implanting this workflow on a new material a choice has to be made about where to chop the morph</a:t>
            </a:r>
          </a:p>
        </p:txBody>
      </p:sp>
    </p:spTree>
    <p:extLst>
      <p:ext uri="{BB962C8B-B14F-4D97-AF65-F5344CB8AC3E}">
        <p14:creationId xmlns:p14="http://schemas.microsoft.com/office/powerpoint/2010/main" val="725271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43463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what are the differences in predictions from the difference chromophores </a:t>
            </a:r>
          </a:p>
          <a:p>
            <a:endParaRPr lang="en-US" dirty="0"/>
          </a:p>
          <a:p>
            <a:endParaRPr lang="en-US" dirty="0"/>
          </a:p>
          <a:p>
            <a:r>
              <a:rPr lang="en-US" dirty="0"/>
              <a:t>PUNCHLINE we developed the whole thing around P3HT bam It works for another </a:t>
            </a:r>
          </a:p>
        </p:txBody>
      </p:sp>
    </p:spTree>
    <p:extLst>
      <p:ext uri="{BB962C8B-B14F-4D97-AF65-F5344CB8AC3E}">
        <p14:creationId xmlns:p14="http://schemas.microsoft.com/office/powerpoint/2010/main" val="34506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4391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7555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takeway</a:t>
            </a:r>
            <a:r>
              <a:rPr lang="en-US" dirty="0"/>
              <a:t>: life times in this range are good enough. </a:t>
            </a:r>
          </a:p>
          <a:p>
            <a:endParaRPr lang="en-US" dirty="0"/>
          </a:p>
          <a:p>
            <a:endParaRPr lang="en-US" dirty="0"/>
          </a:p>
          <a:p>
            <a:r>
              <a:rPr lang="en-US" dirty="0"/>
              <a:t>Unlike what we saw with the reorganization energy </a:t>
            </a:r>
          </a:p>
          <a:p>
            <a:endParaRPr lang="en-US" dirty="0"/>
          </a:p>
          <a:p>
            <a:endParaRPr lang="en-US" dirty="0"/>
          </a:p>
          <a:p>
            <a:endParaRPr lang="en-US" dirty="0"/>
          </a:p>
          <a:p>
            <a:r>
              <a:rPr lang="en-US" dirty="0"/>
              <a:t>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72322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97922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21927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p:txBody>
      </p:sp>
    </p:spTree>
    <p:extLst>
      <p:ext uri="{BB962C8B-B14F-4D97-AF65-F5344CB8AC3E}">
        <p14:creationId xmlns:p14="http://schemas.microsoft.com/office/powerpoint/2010/main" val="760090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01659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HERE WE SEE 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ACCEPTOR YELLOW DONOR BLUE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LOW PERMITTIVY IN THESE MATERIALS MEANS A Relatively HIGH COULOMB FORCE BETWEEN ELECTRON AND HOLE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endParaRPr lang="en-US" dirty="0"/>
          </a:p>
          <a:p>
            <a:endParaRPr lang="en-US" dirty="0"/>
          </a:p>
          <a:p>
            <a:r>
              <a:rPr lang="en-US" dirty="0"/>
              <a:t>We are going talk about how we can simulate stage 4. That is electron diffusion in acceptor material and holes diffusion in donor material. </a:t>
            </a:r>
          </a:p>
        </p:txBody>
      </p:sp>
    </p:spTree>
    <p:extLst>
      <p:ext uri="{BB962C8B-B14F-4D97-AF65-F5344CB8AC3E}">
        <p14:creationId xmlns:p14="http://schemas.microsoft.com/office/powerpoint/2010/main" val="2221700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IT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It is composed of these macromolecules. </a:t>
            </a:r>
          </a:p>
          <a:p>
            <a:endParaRPr lang="en-US" dirty="0"/>
          </a:p>
          <a:p>
            <a:r>
              <a:rPr lang="en-US" dirty="0"/>
              <a:t>This construction, where we have distinct side chain moieties, fused ring core moieties and end group </a:t>
            </a:r>
            <a:r>
              <a:rPr lang="en-US" dirty="0" err="1"/>
              <a:t>moities</a:t>
            </a:r>
            <a:r>
              <a:rPr lang="en-US" dirty="0"/>
              <a:t> was proposed in 2015. </a:t>
            </a:r>
          </a:p>
          <a:p>
            <a:endParaRPr lang="en-US" dirty="0"/>
          </a:p>
          <a:p>
            <a:r>
              <a:rPr lang="en-US" dirty="0"/>
              <a:t>This modularity always for more plug and play engineering that resulted in device </a:t>
            </a:r>
            <a:r>
              <a:rPr lang="en-US" dirty="0" err="1"/>
              <a:t>effeciencies</a:t>
            </a:r>
            <a:r>
              <a:rPr lang="en-US" dirty="0"/>
              <a:t> inflating from 4% to 17%. </a:t>
            </a:r>
          </a:p>
          <a:p>
            <a:endParaRPr lang="en-US" dirty="0"/>
          </a:p>
          <a:p>
            <a:r>
              <a:rPr lang="en-US" dirty="0"/>
              <a:t>FOR EXAMPLE RESARCHERS FOUND THAT YOU CAN SWAP SOME HYDROGENS FOR A MORE ELECTRO MEGATIVE ATOM FLOURINE, WHICH CAN HELP OVERCOME THAT EXCITON BINDING ENERGY THAT I MENTIONED EARLIER.</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MATTYS PIPELINE in great detail MATTY picture</a:t>
            </a:r>
          </a:p>
          <a:p>
            <a:endParaRPr lang="en-US" dirty="0"/>
          </a:p>
          <a:p>
            <a:endParaRPr lang="en-US" dirty="0"/>
          </a:p>
          <a:p>
            <a:r>
              <a:rPr lang="en-US" dirty="0"/>
              <a:t>Here we have the data pipeline through which we can take an atomistic representation of a material and graduate that iteratively to macroscopic material properties. This pipeline was proposed and described in more detail in </a:t>
            </a:r>
            <a:r>
              <a:rPr lang="en-US" dirty="0" err="1"/>
              <a:t>matty</a:t>
            </a:r>
            <a:r>
              <a:rPr lang="en-US" dirty="0"/>
              <a:t> </a:t>
            </a:r>
            <a:r>
              <a:rPr lang="en-US" dirty="0" err="1"/>
              <a:t>jjones</a:t>
            </a:r>
            <a:r>
              <a:rPr lang="en-US" dirty="0"/>
              <a:t> thesis who was member of our lab.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How do we </a:t>
            </a:r>
            <a:r>
              <a:rPr lang="en-US" dirty="0" err="1"/>
              <a:t>simuilate</a:t>
            </a:r>
            <a:r>
              <a:rPr lang="en-US" dirty="0"/>
              <a:t> these materials. </a:t>
            </a:r>
          </a:p>
          <a:p>
            <a:r>
              <a:rPr lang="en-US" sz="3000" baseline="0" dirty="0"/>
              <a:t>We start with a molecular description. This means writing down where the atoms are, the atom types and the bond that they are participating in. This also means writing down the interaction potentials between atoms. these can be non-bonded </a:t>
            </a:r>
            <a:r>
              <a:rPr lang="en-US" sz="3000" baseline="0" dirty="0" err="1"/>
              <a:t>interatinon</a:t>
            </a:r>
            <a:r>
              <a:rPr lang="en-US" sz="3000" baseline="0" dirty="0"/>
              <a:t> and </a:t>
            </a:r>
            <a:r>
              <a:rPr lang="en-US" sz="3000" baseline="0" dirty="0" err="1"/>
              <a:t>iteraction</a:t>
            </a:r>
            <a:r>
              <a:rPr lang="en-US" sz="3000" baseline="0" dirty="0"/>
              <a:t> </a:t>
            </a:r>
            <a:r>
              <a:rPr lang="en-US" sz="3000" baseline="0" dirty="0" err="1"/>
              <a:t>potetnails</a:t>
            </a:r>
            <a:r>
              <a:rPr lang="en-US" sz="3000" baseline="0" dirty="0"/>
              <a:t> for the bond distance and angle interactions and with that description you can run molecular dynamics simulations </a:t>
            </a:r>
            <a:r>
              <a:rPr lang="en-US" sz="3000" baseline="0" dirty="0" err="1"/>
              <a:t>wherin</a:t>
            </a:r>
            <a:r>
              <a:rPr lang="en-US" sz="3000" baseline="0" dirty="0"/>
              <a:t> you iteratively update the positions and velocities </a:t>
            </a:r>
            <a:r>
              <a:rPr lang="en-US" sz="3000" baseline="0" dirty="0" err="1"/>
              <a:t>desrete</a:t>
            </a:r>
            <a:r>
              <a:rPr lang="en-US" sz="3000" baseline="0" dirty="0"/>
              <a:t> </a:t>
            </a:r>
            <a:r>
              <a:rPr lang="en-US" sz="3000" baseline="0" dirty="0" err="1"/>
              <a:t>intervale</a:t>
            </a:r>
            <a:r>
              <a:rPr lang="en-US" sz="3000" baseline="0" dirty="0"/>
              <a:t> of atoms in the system with </a:t>
            </a:r>
            <a:r>
              <a:rPr lang="en-US" sz="3000" baseline="0" dirty="0" err="1"/>
              <a:t>newtion</a:t>
            </a:r>
            <a:r>
              <a:rPr lang="en-US" sz="3000" baseline="0" dirty="0"/>
              <a:t> calculus.</a:t>
            </a:r>
          </a:p>
          <a:p>
            <a:r>
              <a:rPr lang="en-US" sz="3000" baseline="0" dirty="0"/>
              <a:t>the interaction potentials with respect to all the atoms to obtain the force acting on all the atoms and update the velocities and positions. MD has shown to blah but how do describe the charge mobility ? </a:t>
            </a:r>
          </a:p>
          <a:p>
            <a:endParaRPr lang="en-US" sz="3000" baseline="0" dirty="0"/>
          </a:p>
          <a:p>
            <a:r>
              <a:rPr lang="en-US" sz="3000" baseline="0" dirty="0"/>
              <a:t>But given that this is an accurate prediction of this </a:t>
            </a:r>
            <a:r>
              <a:rPr lang="en-US" sz="3000" baseline="0" dirty="0" err="1"/>
              <a:t>morpholgoy</a:t>
            </a:r>
            <a:r>
              <a:rPr lang="en-US" sz="3000" baseline="0" dirty="0"/>
              <a:t> at the given thermodynamic state point how do we characterize the conductivity of this morphology.</a:t>
            </a:r>
          </a:p>
          <a:p>
            <a:endParaRPr lang="en-US" sz="3000" baseline="0" dirty="0"/>
          </a:p>
          <a:p>
            <a:r>
              <a:rPr lang="en-US" sz="3000" baseline="0" dirty="0"/>
              <a:t>We </a:t>
            </a:r>
            <a:r>
              <a:rPr lang="en-US" sz="3000" baseline="0" dirty="0" err="1"/>
              <a:t>identitify</a:t>
            </a:r>
            <a:r>
              <a:rPr lang="en-US" sz="3000" baseline="0" dirty="0"/>
              <a:t> segments where a charge is likely to localize and use quantum chemical methods to write down the energetics of a charge occupying the molecular orbital of those segments. We can relate those energies to the rate at which a charge can be expected to hop between all chromophore neighbors. Finally after writing down all the hop rates we can us those rates to run a </a:t>
            </a:r>
            <a:r>
              <a:rPr lang="en-US" sz="3000" baseline="0" dirty="0" err="1"/>
              <a:t>kinectic</a:t>
            </a:r>
            <a:r>
              <a:rPr lang="en-US" sz="3000" baseline="0" dirty="0"/>
              <a:t> monte </a:t>
            </a:r>
            <a:r>
              <a:rPr lang="en-US" sz="3000" baseline="0" dirty="0" err="1"/>
              <a:t>carlo</a:t>
            </a:r>
            <a:r>
              <a:rPr lang="en-US" sz="3000" baseline="0" dirty="0"/>
              <a:t> simulation to of charge </a:t>
            </a:r>
            <a:r>
              <a:rPr lang="en-US" sz="3000" baseline="0" dirty="0" err="1"/>
              <a:t>propogation</a:t>
            </a:r>
            <a:r>
              <a:rPr lang="en-US" sz="3000" baseline="0" dirty="0"/>
              <a:t>  and keep track of how far the charges go and how long it took them to go there which gives us finally prediction for the mobility of charges in the system.</a:t>
            </a:r>
          </a:p>
          <a:p>
            <a:endParaRPr lang="en-US" sz="3000" baseline="0" dirty="0"/>
          </a:p>
          <a:p>
            <a:r>
              <a:rPr lang="en-US" sz="3000" baseline="0" dirty="0" err="1"/>
              <a:t>Thats</a:t>
            </a:r>
            <a:r>
              <a:rPr lang="en-US" sz="3000" baseline="0" dirty="0"/>
              <a:t> a lot of </a:t>
            </a:r>
            <a:r>
              <a:rPr lang="en-US" sz="3000" baseline="0" dirty="0" err="1"/>
              <a:t>wrinting</a:t>
            </a:r>
            <a:r>
              <a:rPr lang="en-US" sz="3000" baseline="0" dirty="0"/>
              <a:t> things down along the way so we develop to packages for </a:t>
            </a:r>
            <a:r>
              <a:rPr lang="en-US" sz="3000" baseline="0" dirty="0" err="1"/>
              <a:t>excecuting</a:t>
            </a:r>
            <a:r>
              <a:rPr lang="en-US" sz="3000" baseline="0" dirty="0"/>
              <a:t> these methods</a:t>
            </a:r>
            <a:endParaRPr lang="en-US" dirty="0"/>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endParaRPr lang="en-US" dirty="0"/>
          </a:p>
          <a:p>
            <a:r>
              <a:rPr lang="en-US" dirty="0"/>
              <a:t>start abstractly with the center column (</a:t>
            </a:r>
            <a:r>
              <a:rPr lang="en-US" dirty="0" err="1"/>
              <a:t>thats</a:t>
            </a:r>
            <a:r>
              <a:rPr lang="en-US" dirty="0"/>
              <a:t> 7 things). crop out and bring in the stuff that </a:t>
            </a:r>
            <a:r>
              <a:rPr lang="en-US" dirty="0" err="1"/>
              <a:t>matteres</a:t>
            </a:r>
            <a:r>
              <a:rPr lang="en-US" dirty="0"/>
              <a:t> with animations. </a:t>
            </a:r>
          </a:p>
        </p:txBody>
      </p:sp>
    </p:spTree>
    <p:extLst>
      <p:ext uri="{BB962C8B-B14F-4D97-AF65-F5344CB8AC3E}">
        <p14:creationId xmlns:p14="http://schemas.microsoft.com/office/powerpoint/2010/main" val="245088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r>
              <a:rPr lang="en-US" dirty="0"/>
              <a:t>With that, molecular dynamics simulations involve chucking some molecules in a box together, pushing them in random directions, and evolving the system forward in time at discrete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r>
              <a:rPr lang="en-US" dirty="0"/>
              <a:t>Before we talk about the </a:t>
            </a:r>
            <a:r>
              <a:rPr lang="en-US" dirty="0" err="1"/>
              <a:t>devepment</a:t>
            </a:r>
            <a:r>
              <a:rPr lang="en-US" dirty="0"/>
              <a:t> that I have done on </a:t>
            </a:r>
            <a:r>
              <a:rPr lang="en-US" dirty="0" err="1"/>
              <a:t>morphCT</a:t>
            </a:r>
            <a:r>
              <a:rPr lang="en-US" dirty="0"/>
              <a:t> we need to take a quick detour into the theory the underlies </a:t>
            </a:r>
            <a:r>
              <a:rPr lang="en-US" dirty="0" err="1"/>
              <a:t>morphCT</a:t>
            </a:r>
            <a:r>
              <a:rPr lang="en-US" dirty="0"/>
              <a:t> in a little more detail.  To run a kinetic monte </a:t>
            </a:r>
            <a:r>
              <a:rPr lang="en-US" dirty="0" err="1"/>
              <a:t>carlo</a:t>
            </a:r>
            <a:r>
              <a:rPr lang="en-US" dirty="0"/>
              <a:t> simulation we need the rate of all possible events in the system. In out case, the events are hops to new chromophore. </a:t>
            </a:r>
          </a:p>
        </p:txBody>
      </p:sp>
    </p:spTree>
    <p:extLst>
      <p:ext uri="{BB962C8B-B14F-4D97-AF65-F5344CB8AC3E}">
        <p14:creationId xmlns:p14="http://schemas.microsoft.com/office/powerpoint/2010/main" val="745493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BREAKING A</a:t>
            </a:r>
          </a:p>
          <a:p>
            <a:endParaRPr lang="en-US" dirty="0"/>
          </a:p>
          <a:p>
            <a:r>
              <a:rPr lang="en-US" dirty="0"/>
              <a:t>How do we go from energies to a rate ?</a:t>
            </a:r>
          </a:p>
        </p:txBody>
      </p:sp>
    </p:spTree>
    <p:extLst>
      <p:ext uri="{BB962C8B-B14F-4D97-AF65-F5344CB8AC3E}">
        <p14:creationId xmlns:p14="http://schemas.microsoft.com/office/powerpoint/2010/main" val="198717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
        <p:nvSpPr>
          <p:cNvPr id="3" name="Footer Placeholder 2">
            <a:extLst>
              <a:ext uri="{FF2B5EF4-FFF2-40B4-BE49-F238E27FC236}">
                <a16:creationId xmlns:a16="http://schemas.microsoft.com/office/drawing/2014/main" id="{CB7683F3-38A9-44A7-D5E6-1CE9353FE1C5}"/>
              </a:ext>
            </a:extLst>
          </p:cNvPr>
          <p:cNvSpPr>
            <a:spLocks noGrp="1"/>
          </p:cNvSpPr>
          <p:nvPr>
            <p:ph type="ftr" sz="quarter" idx="15"/>
          </p:nvPr>
        </p:nvSpPr>
        <p:spPr/>
        <p:txBody>
          <a:bodyPr/>
          <a:lstStyle/>
          <a:p>
            <a:endParaRPr lang="en-US"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baseline="0">
                <a:solidFill>
                  <a:schemeClr val="tx2">
                    <a:lumMod val="10000"/>
                  </a:schemeClr>
                </a:solidFill>
              </a:defRPr>
            </a:lvl1pPr>
          </a:lstStyle>
          <a:p>
            <a:r>
              <a:rPr dirty="0"/>
              <a:t>Title Subheading</a:t>
            </a:r>
          </a:p>
        </p:txBody>
      </p:sp>
      <p:sp>
        <p:nvSpPr>
          <p:cNvPr id="26" name="Slide Number"/>
          <p:cNvSpPr txBox="1">
            <a:spLocks noGrp="1"/>
          </p:cNvSpPr>
          <p:nvPr>
            <p:ph type="sldNum" sz="quarter" idx="2"/>
          </p:nvPr>
        </p:nvSpPr>
        <p:spPr>
          <a:xfrm>
            <a:off x="21349546" y="13000533"/>
            <a:ext cx="3034454" cy="710248"/>
          </a:xfrm>
          <a:prstGeom prst="rect">
            <a:avLst/>
          </a:prstGeom>
        </p:spPr>
        <p:txBody>
          <a:bodyPr/>
          <a:lstStyle>
            <a:lvl1pPr>
              <a:defRPr sz="1800">
                <a:solidFill>
                  <a:schemeClr val="tx2">
                    <a:lumMod val="50000"/>
                  </a:schemeClr>
                </a:solidFill>
              </a:defRPr>
            </a:lvl1pPr>
          </a:lstStyle>
          <a:p>
            <a:r>
              <a:rPr lang="en-US" dirty="0"/>
              <a:t>0</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ma14="http://schemas.microsoft.com/office/mac/drawingml/2011/main" xmlns=""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8" name="Footer Placeholder 7">
            <a:extLst>
              <a:ext uri="{FF2B5EF4-FFF2-40B4-BE49-F238E27FC236}">
                <a16:creationId xmlns:a16="http://schemas.microsoft.com/office/drawing/2014/main" id="{93089471-F20D-66D0-8DC1-EA9D181402AC}"/>
              </a:ext>
            </a:extLst>
          </p:cNvPr>
          <p:cNvSpPr>
            <a:spLocks noGrp="1"/>
          </p:cNvSpPr>
          <p:nvPr>
            <p:ph type="ftr" sz="quarter" idx="3"/>
          </p:nvPr>
        </p:nvSpPr>
        <p:spPr>
          <a:xfrm>
            <a:off x="23440571" y="12596586"/>
            <a:ext cx="674914"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9">
            <a:extLst>
              <a:ext uri="{FF2B5EF4-FFF2-40B4-BE49-F238E27FC236}">
                <a16:creationId xmlns:a16="http://schemas.microsoft.com/office/drawing/2014/main" id="{D5AC4A3D-2A1B-9C6D-3492-E7030ACE89E6}"/>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F464E4F-643B-3645-AF51-A4D92C7139A4}"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microsoft.com/office/2007/relationships/hdphoto" Target="../media/hdphoto2.wdp"/><Relationship Id="rId4" Type="http://schemas.openxmlformats.org/officeDocument/2006/relationships/image" Target="../media/image26.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4.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cmela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44.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14.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
        <p:nvSpPr>
          <p:cNvPr id="7" name="Slide Number Placeholder 6">
            <a:extLst>
              <a:ext uri="{FF2B5EF4-FFF2-40B4-BE49-F238E27FC236}">
                <a16:creationId xmlns:a16="http://schemas.microsoft.com/office/drawing/2014/main" id="{CFAA7EAB-4F3D-A4B2-4F04-BB94A4D86E7A}"/>
              </a:ext>
            </a:extLst>
          </p:cNvPr>
          <p:cNvSpPr>
            <a:spLocks noGrp="1"/>
          </p:cNvSpPr>
          <p:nvPr>
            <p:ph type="sldNum" sz="quarter" idx="2"/>
          </p:nvPr>
        </p:nvSpPr>
        <p:spPr/>
        <p:txBody>
          <a:bodyPr/>
          <a:lstStyle/>
          <a:p>
            <a:fld id="{86CB4B4D-7CA3-9044-876B-883B54F8677D}" type="slidenum">
              <a:rPr lang="en-US" smtClean="0"/>
              <a:t>0</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7576" y="5127999"/>
            <a:ext cx="8359727" cy="625237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1082616" y="1483731"/>
            <a:ext cx="1668932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Chromophore energy levels give the hop rate. </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265" y="4137531"/>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0582803" y="4494893"/>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3308008" y="4869985"/>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6309852" y="5286807"/>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1557323" y="519505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2620877" y="4415802"/>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7477410" y="5219634"/>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2810150" y="5127999"/>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8" name="TextBox 27">
            <a:extLst>
              <a:ext uri="{FF2B5EF4-FFF2-40B4-BE49-F238E27FC236}">
                <a16:creationId xmlns:a16="http://schemas.microsoft.com/office/drawing/2014/main" id="{61687238-5E42-ECF2-5247-2C5CD1561583}"/>
              </a:ext>
            </a:extLst>
          </p:cNvPr>
          <p:cNvSpPr txBox="1"/>
          <p:nvPr/>
        </p:nvSpPr>
        <p:spPr>
          <a:xfrm>
            <a:off x="18328871" y="4594520"/>
            <a:ext cx="269421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2"/>
                </a:solidFill>
                <a:effectLst/>
                <a:uFillTx/>
                <a:latin typeface="+mn-lt"/>
                <a:ea typeface="+mn-ea"/>
                <a:cs typeface="+mn-cs"/>
                <a:sym typeface="Arial"/>
              </a:rPr>
              <a:t>Marcus model </a:t>
            </a:r>
          </a:p>
        </p:txBody>
      </p:sp>
      <p:sp>
        <p:nvSpPr>
          <p:cNvPr id="5" name="Slide Number Placeholder 4">
            <a:extLst>
              <a:ext uri="{FF2B5EF4-FFF2-40B4-BE49-F238E27FC236}">
                <a16:creationId xmlns:a16="http://schemas.microsoft.com/office/drawing/2014/main" id="{2494EDBD-07DA-2976-FF31-77A996A1E9DA}"/>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37" name="Picture 36" descr="Logo&#10;&#10;Description automatically generated with medium confidence">
            <a:extLst>
              <a:ext uri="{FF2B5EF4-FFF2-40B4-BE49-F238E27FC236}">
                <a16:creationId xmlns:a16="http://schemas.microsoft.com/office/drawing/2014/main" id="{DFA51332-DF6C-2BB2-EADF-594CF0012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559" y="9204675"/>
            <a:ext cx="6567398" cy="1356310"/>
          </a:xfrm>
          <a:prstGeom prst="rect">
            <a:avLst/>
          </a:prstGeom>
        </p:spPr>
      </p:pic>
      <p:pic>
        <p:nvPicPr>
          <p:cNvPr id="38" name="Picture 37" descr="Text&#10;&#10;Description automatically generated">
            <a:extLst>
              <a:ext uri="{FF2B5EF4-FFF2-40B4-BE49-F238E27FC236}">
                <a16:creationId xmlns:a16="http://schemas.microsoft.com/office/drawing/2014/main" id="{E1DB4FEF-881F-68DB-B37D-1F81645A8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8142" y="7357028"/>
            <a:ext cx="10772008" cy="1660748"/>
          </a:xfrm>
          <a:prstGeom prst="rect">
            <a:avLst/>
          </a:prstGeom>
        </p:spPr>
      </p:pic>
      <p:grpSp>
        <p:nvGrpSpPr>
          <p:cNvPr id="39" name="Group 38">
            <a:extLst>
              <a:ext uri="{FF2B5EF4-FFF2-40B4-BE49-F238E27FC236}">
                <a16:creationId xmlns:a16="http://schemas.microsoft.com/office/drawing/2014/main" id="{FC37D8F2-7423-63EC-6964-F9DF4A477E56}"/>
              </a:ext>
            </a:extLst>
          </p:cNvPr>
          <p:cNvGrpSpPr/>
          <p:nvPr/>
        </p:nvGrpSpPr>
        <p:grpSpPr>
          <a:xfrm>
            <a:off x="17550062" y="507232"/>
            <a:ext cx="5280756" cy="3397269"/>
            <a:chOff x="14020800" y="5376182"/>
            <a:chExt cx="10706499" cy="7877484"/>
          </a:xfrm>
        </p:grpSpPr>
        <p:sp>
          <p:nvSpPr>
            <p:cNvPr id="40" name="Curved Down Arrow 39">
              <a:extLst>
                <a:ext uri="{FF2B5EF4-FFF2-40B4-BE49-F238E27FC236}">
                  <a16:creationId xmlns:a16="http://schemas.microsoft.com/office/drawing/2014/main" id="{3D66523C-A538-FC66-154B-6E66BBDD50CC}"/>
                </a:ext>
              </a:extLst>
            </p:cNvPr>
            <p:cNvSpPr/>
            <p:nvPr/>
          </p:nvSpPr>
          <p:spPr>
            <a:xfrm rot="20617092" flipH="1">
              <a:off x="17770826" y="6002152"/>
              <a:ext cx="4403231" cy="1711694"/>
            </a:xfrm>
            <a:prstGeom prst="curved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41" name="Group 40">
              <a:extLst>
                <a:ext uri="{FF2B5EF4-FFF2-40B4-BE49-F238E27FC236}">
                  <a16:creationId xmlns:a16="http://schemas.microsoft.com/office/drawing/2014/main" id="{EABE768A-5D0E-2D8C-ACC7-ADD709CEB853}"/>
                </a:ext>
              </a:extLst>
            </p:cNvPr>
            <p:cNvGrpSpPr/>
            <p:nvPr/>
          </p:nvGrpSpPr>
          <p:grpSpPr>
            <a:xfrm rot="817736">
              <a:off x="15714285" y="8580264"/>
              <a:ext cx="9013014" cy="4673402"/>
              <a:chOff x="19577250" y="7940000"/>
              <a:chExt cx="4317684" cy="1869024"/>
            </a:xfrm>
          </p:grpSpPr>
          <p:pic>
            <p:nvPicPr>
              <p:cNvPr id="46" name="Picture 45" descr="A picture containing shape&#10;&#10;Description automatically generated">
                <a:extLst>
                  <a:ext uri="{FF2B5EF4-FFF2-40B4-BE49-F238E27FC236}">
                    <a16:creationId xmlns:a16="http://schemas.microsoft.com/office/drawing/2014/main" id="{6ABEC940-3EE2-F174-906D-E35B1C34A2FE}"/>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4195" t="15453" r="1877" b="39391"/>
              <a:stretch/>
            </p:blipFill>
            <p:spPr>
              <a:xfrm rot="20796044">
                <a:off x="19577250" y="8197045"/>
                <a:ext cx="3241592" cy="1611979"/>
              </a:xfrm>
              <a:prstGeom prst="rect">
                <a:avLst/>
              </a:prstGeom>
              <a:noFill/>
              <a:ln w="12700" cap="flat">
                <a:noFill/>
                <a:miter lim="400000"/>
              </a:ln>
              <a:effectLst/>
              <a:sp3d/>
            </p:spPr>
          </p:pic>
          <p:pic>
            <p:nvPicPr>
              <p:cNvPr id="47" name="Picture 46" descr="A picture containing shape&#10;&#10;Description automatically generated">
                <a:extLst>
                  <a:ext uri="{FF2B5EF4-FFF2-40B4-BE49-F238E27FC236}">
                    <a16:creationId xmlns:a16="http://schemas.microsoft.com/office/drawing/2014/main" id="{F70DDDE5-17D9-31A9-4FE3-EC70FAC12091}"/>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rcRect l="83173" t="15686" r="-9607" b="43816"/>
              <a:stretch/>
            </p:blipFill>
            <p:spPr>
              <a:xfrm rot="21084168">
                <a:off x="21397444" y="7940000"/>
                <a:ext cx="2497490" cy="1519538"/>
              </a:xfrm>
              <a:prstGeom prst="parallelogram">
                <a:avLst/>
              </a:prstGeom>
              <a:noFill/>
              <a:ln w="12700" cap="flat">
                <a:noFill/>
                <a:miter lim="400000"/>
              </a:ln>
              <a:effectLst/>
              <a:sp3d/>
            </p:spPr>
          </p:pic>
        </p:grpSp>
        <p:sp>
          <p:nvSpPr>
            <p:cNvPr id="42" name="Sun 41">
              <a:extLst>
                <a:ext uri="{FF2B5EF4-FFF2-40B4-BE49-F238E27FC236}">
                  <a16:creationId xmlns:a16="http://schemas.microsoft.com/office/drawing/2014/main" id="{1254D7BB-00B9-2A54-42F7-F4BFE5299A06}"/>
                </a:ext>
              </a:extLst>
            </p:cNvPr>
            <p:cNvSpPr/>
            <p:nvPr/>
          </p:nvSpPr>
          <p:spPr>
            <a:xfrm>
              <a:off x="21729582" y="7289732"/>
              <a:ext cx="1192954" cy="1358034"/>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3" name="Rounded Rectangle 42">
              <a:extLst>
                <a:ext uri="{FF2B5EF4-FFF2-40B4-BE49-F238E27FC236}">
                  <a16:creationId xmlns:a16="http://schemas.microsoft.com/office/drawing/2014/main" id="{E0510FE5-27E8-8AA4-36FA-56C2F7BA10CD}"/>
                </a:ext>
              </a:extLst>
            </p:cNvPr>
            <p:cNvSpPr/>
            <p:nvPr/>
          </p:nvSpPr>
          <p:spPr>
            <a:xfrm>
              <a:off x="14020800" y="5376182"/>
              <a:ext cx="9944964" cy="7708562"/>
            </a:xfrm>
            <a:prstGeom prst="round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4" name="Picture 43" descr="Diagram&#10;&#10;Description automatically generated">
              <a:extLst>
                <a:ext uri="{FF2B5EF4-FFF2-40B4-BE49-F238E27FC236}">
                  <a16:creationId xmlns:a16="http://schemas.microsoft.com/office/drawing/2014/main" id="{810ADE82-79C6-74DF-ABF1-13F3C85FDA73}"/>
                </a:ext>
              </a:extLst>
            </p:cNvPr>
            <p:cNvPicPr>
              <a:picLocks noChangeAspect="1"/>
            </p:cNvPicPr>
            <p:nvPr/>
          </p:nvPicPr>
          <p:blipFill rotWithShape="1">
            <a:blip r:embed="rId3">
              <a:extLst>
                <a:ext uri="{28A0092B-C50C-407E-A947-70E740481C1C}">
                  <a14:useLocalDpi xmlns:a14="http://schemas.microsoft.com/office/drawing/2010/main" val="0"/>
                </a:ext>
              </a:extLst>
            </a:blip>
            <a:srcRect l="23655" t="16547" r="73591" b="77779"/>
            <a:stretch/>
          </p:blipFill>
          <p:spPr>
            <a:xfrm>
              <a:off x="18341218" y="8357123"/>
              <a:ext cx="599570" cy="1050125"/>
            </a:xfrm>
            <a:prstGeom prst="rect">
              <a:avLst/>
            </a:prstGeom>
          </p:spPr>
        </p:pic>
        <p:pic>
          <p:nvPicPr>
            <p:cNvPr id="45" name="Picture 44" descr="Diagram&#10;&#10;Description automatically generated">
              <a:extLst>
                <a:ext uri="{FF2B5EF4-FFF2-40B4-BE49-F238E27FC236}">
                  <a16:creationId xmlns:a16="http://schemas.microsoft.com/office/drawing/2014/main" id="{72B5F12F-93DA-0E1A-DAE8-AB88C426628B}"/>
                </a:ext>
              </a:extLst>
            </p:cNvPr>
            <p:cNvPicPr>
              <a:picLocks noChangeAspect="1"/>
            </p:cNvPicPr>
            <p:nvPr/>
          </p:nvPicPr>
          <p:blipFill rotWithShape="1">
            <a:blip r:embed="rId3">
              <a:extLst>
                <a:ext uri="{28A0092B-C50C-407E-A947-70E740481C1C}">
                  <a14:useLocalDpi xmlns:a14="http://schemas.microsoft.com/office/drawing/2010/main" val="0"/>
                </a:ext>
              </a:extLst>
            </a:blip>
            <a:srcRect l="17292" t="13607" r="77862" b="78914"/>
            <a:stretch/>
          </p:blipFill>
          <p:spPr>
            <a:xfrm>
              <a:off x="20674821" y="7513666"/>
              <a:ext cx="1054761" cy="1384265"/>
            </a:xfrm>
            <a:prstGeom prst="rect">
              <a:avLst/>
            </a:prstGeom>
          </p:spPr>
        </p:pic>
      </p:gr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1"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13" name="Picture 12" descr="Diagram&#10;&#10;Description automatically generated">
            <a:extLst>
              <a:ext uri="{FF2B5EF4-FFF2-40B4-BE49-F238E27FC236}">
                <a16:creationId xmlns:a16="http://schemas.microsoft.com/office/drawing/2014/main" id="{2DF76BD6-84D3-855C-485E-CD5054E1A08C}"/>
              </a:ext>
            </a:extLst>
          </p:cNvPr>
          <p:cNvPicPr>
            <a:picLocks noChangeAspect="1"/>
          </p:cNvPicPr>
          <p:nvPr/>
        </p:nvPicPr>
        <p:blipFill rotWithShape="1">
          <a:blip r:embed="rId3">
            <a:extLst>
              <a:ext uri="{28A0092B-C50C-407E-A947-70E740481C1C}">
                <a14:useLocalDpi xmlns:a14="http://schemas.microsoft.com/office/drawing/2010/main" val="0"/>
              </a:ext>
            </a:extLst>
          </a:blip>
          <a:srcRect l="22621" t="70330" r="32503" b="4865"/>
          <a:stretch/>
        </p:blipFill>
        <p:spPr>
          <a:xfrm>
            <a:off x="18586159" y="563632"/>
            <a:ext cx="5132231" cy="3312632"/>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CC0EA9E2-B2E1-C0EA-2A9D-4ADF2E4548BE}"/>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43904"/>
          <a:stretch/>
        </p:blipFill>
        <p:spPr>
          <a:xfrm>
            <a:off x="16145894" y="11223754"/>
            <a:ext cx="3900446" cy="2123202"/>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65996A-FEEB-E95E-79D2-3BC127E685B1}"/>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997997" y="10103342"/>
            <a:ext cx="2824842" cy="166551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2D0F8B14-0C8C-F9EB-5845-FC956B3C7EE0}"/>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685416" y="7343684"/>
            <a:ext cx="2824842" cy="1665514"/>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8E955738-C203-D651-FFB7-4B86FF7CC698}"/>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4127763" y="8636486"/>
            <a:ext cx="2824842" cy="1665514"/>
          </a:xfrm>
          <a:prstGeom prst="rect">
            <a:avLst/>
          </a:prstGeom>
        </p:spPr>
      </p:pic>
      <p:sp>
        <p:nvSpPr>
          <p:cNvPr id="2" name="Sun 1">
            <a:extLst>
              <a:ext uri="{FF2B5EF4-FFF2-40B4-BE49-F238E27FC236}">
                <a16:creationId xmlns:a16="http://schemas.microsoft.com/office/drawing/2014/main" id="{5E875C0D-D3C4-4808-ED46-27756F11B441}"/>
              </a:ext>
            </a:extLst>
          </p:cNvPr>
          <p:cNvSpPr/>
          <p:nvPr/>
        </p:nvSpPr>
        <p:spPr>
          <a:xfrm>
            <a:off x="14742065" y="7858098"/>
            <a:ext cx="1281708" cy="122621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descr="A picture containing indoor&#10;&#10;Description automatically generated">
            <a:extLst>
              <a:ext uri="{FF2B5EF4-FFF2-40B4-BE49-F238E27FC236}">
                <a16:creationId xmlns:a16="http://schemas.microsoft.com/office/drawing/2014/main" id="{1F4DD2CF-DD3C-2157-36B8-85BA6966383E}"/>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2192000" y="11577712"/>
            <a:ext cx="2824842" cy="1665514"/>
          </a:xfrm>
          <a:prstGeom prst="rect">
            <a:avLst/>
          </a:prstGeom>
        </p:spPr>
      </p:pic>
      <p:pic>
        <p:nvPicPr>
          <p:cNvPr id="4" name="Picture 3" descr="Text&#10;&#10;Description automatically generated">
            <a:extLst>
              <a:ext uri="{FF2B5EF4-FFF2-40B4-BE49-F238E27FC236}">
                <a16:creationId xmlns:a16="http://schemas.microsoft.com/office/drawing/2014/main" id="{62F17374-786C-7F29-4E02-BA10E9A58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1410" y="10912828"/>
            <a:ext cx="1676106" cy="567104"/>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7785CD31-8847-8B9F-18B2-8BC2E27F9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86954" y="9654420"/>
            <a:ext cx="1765321" cy="590757"/>
          </a:xfrm>
          <a:prstGeom prst="rect">
            <a:avLst/>
          </a:prstGeom>
        </p:spPr>
      </p:pic>
      <p:pic>
        <p:nvPicPr>
          <p:cNvPr id="16" name="Picture 15" descr="Text&#10;&#10;Description automatically generated">
            <a:extLst>
              <a:ext uri="{FF2B5EF4-FFF2-40B4-BE49-F238E27FC236}">
                <a16:creationId xmlns:a16="http://schemas.microsoft.com/office/drawing/2014/main" id="{39F0B829-803F-4F36-F17A-FC2BD91F8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88232" y="11577712"/>
            <a:ext cx="1742157" cy="480122"/>
          </a:xfrm>
          <a:prstGeom prst="rect">
            <a:avLst/>
          </a:prstGeom>
        </p:spPr>
      </p:pic>
      <p:pic>
        <p:nvPicPr>
          <p:cNvPr id="18" name="Picture 17" descr="Text&#10;&#10;Description automatically generated">
            <a:extLst>
              <a:ext uri="{FF2B5EF4-FFF2-40B4-BE49-F238E27FC236}">
                <a16:creationId xmlns:a16="http://schemas.microsoft.com/office/drawing/2014/main" id="{56444EEC-656C-C2AE-C6CC-F48C5C70F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5176" y="6858000"/>
            <a:ext cx="1765321" cy="442983"/>
          </a:xfrm>
          <a:prstGeom prst="rect">
            <a:avLst/>
          </a:prstGeom>
        </p:spPr>
      </p:pic>
      <p:sp>
        <p:nvSpPr>
          <p:cNvPr id="19" name="Right Arrow 18">
            <a:extLst>
              <a:ext uri="{FF2B5EF4-FFF2-40B4-BE49-F238E27FC236}">
                <a16:creationId xmlns:a16="http://schemas.microsoft.com/office/drawing/2014/main" id="{A3B9FF52-F69D-9B2E-F5CE-AAE8EA1D482E}"/>
              </a:ext>
            </a:extLst>
          </p:cNvPr>
          <p:cNvSpPr/>
          <p:nvPr/>
        </p:nvSpPr>
        <p:spPr>
          <a:xfrm rot="19566040">
            <a:off x="17204151" y="8544620"/>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ight Arrow 19">
            <a:extLst>
              <a:ext uri="{FF2B5EF4-FFF2-40B4-BE49-F238E27FC236}">
                <a16:creationId xmlns:a16="http://schemas.microsoft.com/office/drawing/2014/main" id="{E58194DB-1652-B5F3-5C32-1B317DD30795}"/>
              </a:ext>
            </a:extLst>
          </p:cNvPr>
          <p:cNvSpPr/>
          <p:nvPr/>
        </p:nvSpPr>
        <p:spPr>
          <a:xfrm rot="918128">
            <a:off x="17272087" y="9685143"/>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ight Arrow 21">
            <a:extLst>
              <a:ext uri="{FF2B5EF4-FFF2-40B4-BE49-F238E27FC236}">
                <a16:creationId xmlns:a16="http://schemas.microsoft.com/office/drawing/2014/main" id="{DEFB642D-8B5C-5E29-AEBF-148B9CD03C39}"/>
              </a:ext>
            </a:extLst>
          </p:cNvPr>
          <p:cNvSpPr/>
          <p:nvPr/>
        </p:nvSpPr>
        <p:spPr>
          <a:xfrm rot="7098212">
            <a:off x="14145407" y="10741852"/>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ight Arrow 22">
            <a:extLst>
              <a:ext uri="{FF2B5EF4-FFF2-40B4-BE49-F238E27FC236}">
                <a16:creationId xmlns:a16="http://schemas.microsoft.com/office/drawing/2014/main" id="{3993895E-AB15-83AF-A9C2-14F3A312BC39}"/>
              </a:ext>
            </a:extLst>
          </p:cNvPr>
          <p:cNvSpPr/>
          <p:nvPr/>
        </p:nvSpPr>
        <p:spPr>
          <a:xfrm rot="2955641">
            <a:off x="16217827" y="10556927"/>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 name="Picture 34" descr="Graphical user interface, text, application&#10;&#10;Description automatically generated">
            <a:extLst>
              <a:ext uri="{FF2B5EF4-FFF2-40B4-BE49-F238E27FC236}">
                <a16:creationId xmlns:a16="http://schemas.microsoft.com/office/drawing/2014/main" id="{F995D6FE-F5A1-8E3D-32F9-4CD26232D6B1}"/>
              </a:ext>
            </a:extLst>
          </p:cNvPr>
          <p:cNvPicPr>
            <a:picLocks noChangeAspect="1"/>
          </p:cNvPicPr>
          <p:nvPr/>
        </p:nvPicPr>
        <p:blipFill rotWithShape="1">
          <a:blip r:embed="rId9">
            <a:extLst>
              <a:ext uri="{28A0092B-C50C-407E-A947-70E740481C1C}">
                <a14:useLocalDpi xmlns:a14="http://schemas.microsoft.com/office/drawing/2010/main" val="0"/>
              </a:ext>
            </a:extLst>
          </a:blip>
          <a:srcRect b="85151"/>
          <a:stretch/>
        </p:blipFill>
        <p:spPr>
          <a:xfrm>
            <a:off x="4460463" y="3230284"/>
            <a:ext cx="12445698" cy="804402"/>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FD8F1699-AE39-023E-E70C-88C717A3B32E}"/>
              </a:ext>
            </a:extLst>
          </p:cNvPr>
          <p:cNvPicPr>
            <a:picLocks noChangeAspect="1"/>
          </p:cNvPicPr>
          <p:nvPr/>
        </p:nvPicPr>
        <p:blipFill rotWithShape="1">
          <a:blip r:embed="rId9">
            <a:extLst>
              <a:ext uri="{28A0092B-C50C-407E-A947-70E740481C1C}">
                <a14:useLocalDpi xmlns:a14="http://schemas.microsoft.com/office/drawing/2010/main" val="0"/>
              </a:ext>
            </a:extLst>
          </a:blip>
          <a:srcRect t="19748" b="64364"/>
          <a:stretch/>
        </p:blipFill>
        <p:spPr>
          <a:xfrm>
            <a:off x="4443488" y="4441371"/>
            <a:ext cx="12445698" cy="860712"/>
          </a:xfrm>
          <a:prstGeom prst="rect">
            <a:avLst/>
          </a:prstGeom>
        </p:spPr>
      </p:pic>
      <p:pic>
        <p:nvPicPr>
          <p:cNvPr id="37" name="Picture 36" descr="Graphical user interface, text, application&#10;&#10;Description automatically generated">
            <a:extLst>
              <a:ext uri="{FF2B5EF4-FFF2-40B4-BE49-F238E27FC236}">
                <a16:creationId xmlns:a16="http://schemas.microsoft.com/office/drawing/2014/main" id="{9AE5030D-6896-EC99-40B5-B55BD15EDF53}"/>
              </a:ext>
            </a:extLst>
          </p:cNvPr>
          <p:cNvPicPr>
            <a:picLocks noChangeAspect="1"/>
          </p:cNvPicPr>
          <p:nvPr/>
        </p:nvPicPr>
        <p:blipFill rotWithShape="1">
          <a:blip r:embed="rId9">
            <a:extLst>
              <a:ext uri="{28A0092B-C50C-407E-A947-70E740481C1C}">
                <a14:useLocalDpi xmlns:a14="http://schemas.microsoft.com/office/drawing/2010/main" val="0"/>
              </a:ext>
            </a:extLst>
          </a:blip>
          <a:srcRect t="40898" b="43628"/>
          <a:stretch/>
        </p:blipFill>
        <p:spPr>
          <a:xfrm>
            <a:off x="4442534" y="5754298"/>
            <a:ext cx="12445698" cy="838248"/>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45B38FA1-C889-FB8F-7F7A-28ABD1253BBD}"/>
              </a:ext>
            </a:extLst>
          </p:cNvPr>
          <p:cNvPicPr>
            <a:picLocks noChangeAspect="1"/>
          </p:cNvPicPr>
          <p:nvPr/>
        </p:nvPicPr>
        <p:blipFill rotWithShape="1">
          <a:blip r:embed="rId9">
            <a:extLst>
              <a:ext uri="{28A0092B-C50C-407E-A947-70E740481C1C}">
                <a14:useLocalDpi xmlns:a14="http://schemas.microsoft.com/office/drawing/2010/main" val="0"/>
              </a:ext>
            </a:extLst>
          </a:blip>
          <a:srcRect t="57577" b="24501"/>
          <a:stretch/>
        </p:blipFill>
        <p:spPr>
          <a:xfrm>
            <a:off x="4443488" y="6810214"/>
            <a:ext cx="12445698" cy="970913"/>
          </a:xfrm>
          <a:prstGeom prst="rect">
            <a:avLst/>
          </a:prstGeom>
        </p:spPr>
      </p:pic>
      <p:pic>
        <p:nvPicPr>
          <p:cNvPr id="39" name="Picture 38" descr="Graphical user interface, text, application&#10;&#10;Description automatically generated">
            <a:extLst>
              <a:ext uri="{FF2B5EF4-FFF2-40B4-BE49-F238E27FC236}">
                <a16:creationId xmlns:a16="http://schemas.microsoft.com/office/drawing/2014/main" id="{E20DD850-2461-1736-000F-83009FC44B88}"/>
              </a:ext>
            </a:extLst>
          </p:cNvPr>
          <p:cNvPicPr>
            <a:picLocks noChangeAspect="1"/>
          </p:cNvPicPr>
          <p:nvPr/>
        </p:nvPicPr>
        <p:blipFill rotWithShape="1">
          <a:blip r:embed="rId9">
            <a:extLst>
              <a:ext uri="{28A0092B-C50C-407E-A947-70E740481C1C}">
                <a14:useLocalDpi xmlns:a14="http://schemas.microsoft.com/office/drawing/2010/main" val="0"/>
              </a:ext>
            </a:extLst>
          </a:blip>
          <a:srcRect t="78312" r="68529"/>
          <a:stretch/>
        </p:blipFill>
        <p:spPr>
          <a:xfrm>
            <a:off x="4443488" y="8085926"/>
            <a:ext cx="3916741" cy="1174911"/>
          </a:xfrm>
          <a:prstGeom prst="rect">
            <a:avLst/>
          </a:prstGeom>
        </p:spPr>
      </p:pic>
      <p:sp>
        <p:nvSpPr>
          <p:cNvPr id="40" name="Sun 39">
            <a:extLst>
              <a:ext uri="{FF2B5EF4-FFF2-40B4-BE49-F238E27FC236}">
                <a16:creationId xmlns:a16="http://schemas.microsoft.com/office/drawing/2014/main" id="{6E862003-2A38-40ED-CF20-1C71BD730648}"/>
              </a:ext>
            </a:extLst>
          </p:cNvPr>
          <p:cNvSpPr/>
          <p:nvPr/>
        </p:nvSpPr>
        <p:spPr>
          <a:xfrm>
            <a:off x="19386954" y="5709559"/>
            <a:ext cx="1202143" cy="110065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ight Arrow 41">
            <a:extLst>
              <a:ext uri="{FF2B5EF4-FFF2-40B4-BE49-F238E27FC236}">
                <a16:creationId xmlns:a16="http://schemas.microsoft.com/office/drawing/2014/main" id="{ED2DF1A6-038D-5A10-7108-210CC4270BF2}"/>
              </a:ext>
            </a:extLst>
          </p:cNvPr>
          <p:cNvSpPr/>
          <p:nvPr/>
        </p:nvSpPr>
        <p:spPr>
          <a:xfrm rot="19869945">
            <a:off x="15666004" y="6465931"/>
            <a:ext cx="3587920" cy="913426"/>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Slide Number Placeholder 11">
            <a:extLst>
              <a:ext uri="{FF2B5EF4-FFF2-40B4-BE49-F238E27FC236}">
                <a16:creationId xmlns:a16="http://schemas.microsoft.com/office/drawing/2014/main" id="{924AACD9-6A0C-E575-B789-241EA587FB08}"/>
              </a:ext>
            </a:extLst>
          </p:cNvPr>
          <p:cNvSpPr>
            <a:spLocks noGrp="1"/>
          </p:cNvSpPr>
          <p:nvPr>
            <p:ph type="sldNum" sz="quarter" idx="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839872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40"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3287485" y="592187"/>
            <a:ext cx="1497874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From charge trajectory to MSD to diffusivity to mobility. </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8D823B4C-4FE7-FBD6-2D66-1C894ADB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5472" y="8973735"/>
            <a:ext cx="4185557" cy="2365750"/>
          </a:xfrm>
          <a:prstGeom prst="rect">
            <a:avLst/>
          </a:prstGeom>
        </p:spPr>
      </p:pic>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Slide Number Placeholder 3">
            <a:extLst>
              <a:ext uri="{FF2B5EF4-FFF2-40B4-BE49-F238E27FC236}">
                <a16:creationId xmlns:a16="http://schemas.microsoft.com/office/drawing/2014/main" id="{3749BEAA-369B-830C-3A66-23B62FB1A446}"/>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18362440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583015" y="3940629"/>
            <a:ext cx="14310727"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633971" y="3887505"/>
            <a:ext cx="8358143" cy="9828495"/>
          </a:xfrm>
          <a:prstGeom prst="rect">
            <a:avLst/>
          </a:prstGeom>
        </p:spPr>
      </p:pic>
      <p:sp>
        <p:nvSpPr>
          <p:cNvPr id="5" name="Slide Number Placeholder 4">
            <a:extLst>
              <a:ext uri="{FF2B5EF4-FFF2-40B4-BE49-F238E27FC236}">
                <a16:creationId xmlns:a16="http://schemas.microsoft.com/office/drawing/2014/main" id="{A05D0BD2-567F-3831-714F-9C72777901D7}"/>
              </a:ext>
            </a:extLst>
          </p:cNvPr>
          <p:cNvSpPr>
            <a:spLocks noGrp="1"/>
          </p:cNvSpPr>
          <p:nvPr>
            <p:ph type="sldNum" sz="quarter" idx="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15307986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925" y="2404362"/>
            <a:ext cx="10030835" cy="990457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347" y="3416732"/>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4571999" y="5013918"/>
            <a:ext cx="4093029" cy="1730829"/>
          </a:xfrm>
          <a:prstGeom prst="ellipse">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F68BE7EC-8160-D804-47B2-D6C0BB67A567}"/>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molecular orbital energy level calculations</a:t>
            </a:r>
          </a:p>
        </p:txBody>
      </p:sp>
      <p:pic>
        <p:nvPicPr>
          <p:cNvPr id="7" name="Picture 6" descr="Chart, scatter chart&#10;&#10;Description automatically generated">
            <a:extLst>
              <a:ext uri="{FF2B5EF4-FFF2-40B4-BE49-F238E27FC236}">
                <a16:creationId xmlns:a16="http://schemas.microsoft.com/office/drawing/2014/main" id="{3D69F81D-6F08-7D7B-F49B-BC10B3897464}"/>
              </a:ext>
            </a:extLst>
          </p:cNvPr>
          <p:cNvPicPr>
            <a:picLocks noChangeAspect="1"/>
          </p:cNvPicPr>
          <p:nvPr/>
        </p:nvPicPr>
        <p:blipFill rotWithShape="1">
          <a:blip r:embed="rId3">
            <a:extLst>
              <a:ext uri="{28A0092B-C50C-407E-A947-70E740481C1C}">
                <a14:useLocalDpi xmlns:a14="http://schemas.microsoft.com/office/drawing/2010/main" val="0"/>
              </a:ext>
            </a:extLst>
          </a:blip>
          <a:srcRect l="67377" t="53508" r="24986" b="28623"/>
          <a:stretch/>
        </p:blipFill>
        <p:spPr>
          <a:xfrm rot="16382222">
            <a:off x="5012713" y="8099096"/>
            <a:ext cx="1371914" cy="3169574"/>
          </a:xfrm>
          <a:prstGeom prst="rect">
            <a:avLst/>
          </a:prstGeom>
        </p:spPr>
      </p:pic>
      <p:sp>
        <p:nvSpPr>
          <p:cNvPr id="3" name="Rectangle 2">
            <a:extLst>
              <a:ext uri="{FF2B5EF4-FFF2-40B4-BE49-F238E27FC236}">
                <a16:creationId xmlns:a16="http://schemas.microsoft.com/office/drawing/2014/main" id="{652314D8-3C63-6413-2BDF-6AE491AD1829}"/>
              </a:ext>
            </a:extLst>
          </p:cNvPr>
          <p:cNvSpPr/>
          <p:nvPr/>
        </p:nvSpPr>
        <p:spPr>
          <a:xfrm>
            <a:off x="2176771" y="10591655"/>
            <a:ext cx="2892061" cy="584775"/>
          </a:xfrm>
          <a:prstGeom prst="rect">
            <a:avLst/>
          </a:prstGeom>
        </p:spPr>
        <p:txBody>
          <a:bodyPr wrap="square">
            <a:spAutoFit/>
          </a:bodyPr>
          <a:lstStyle/>
          <a:p>
            <a:r>
              <a:rPr lang="en-US" sz="3200" b="1" i="0" u="sng" dirty="0" err="1">
                <a:solidFill>
                  <a:schemeClr val="bg2"/>
                </a:solidFill>
              </a:rPr>
              <a:t>PySCF</a:t>
            </a:r>
            <a:r>
              <a:rPr lang="en-US" sz="3200" b="1" i="0" u="sng" dirty="0">
                <a:solidFill>
                  <a:schemeClr val="bg2"/>
                </a:solidFill>
              </a:rPr>
              <a:t> HOMO</a:t>
            </a:r>
          </a:p>
        </p:txBody>
      </p:sp>
      <p:sp>
        <p:nvSpPr>
          <p:cNvPr id="8" name="Rectangle 7">
            <a:extLst>
              <a:ext uri="{FF2B5EF4-FFF2-40B4-BE49-F238E27FC236}">
                <a16:creationId xmlns:a16="http://schemas.microsoft.com/office/drawing/2014/main" id="{89CD2619-96F5-23D2-AA9F-1A9BD79690B8}"/>
              </a:ext>
            </a:extLst>
          </p:cNvPr>
          <p:cNvSpPr/>
          <p:nvPr/>
        </p:nvSpPr>
        <p:spPr>
          <a:xfrm>
            <a:off x="5878285" y="10591655"/>
            <a:ext cx="4261757" cy="584775"/>
          </a:xfrm>
          <a:prstGeom prst="rect">
            <a:avLst/>
          </a:prstGeom>
        </p:spPr>
        <p:txBody>
          <a:bodyPr wrap="square">
            <a:spAutoFit/>
          </a:bodyPr>
          <a:lstStyle/>
          <a:p>
            <a:r>
              <a:rPr lang="en-US" sz="3200" b="1" i="0" u="sng" dirty="0">
                <a:solidFill>
                  <a:schemeClr val="bg2"/>
                </a:solidFill>
              </a:rPr>
              <a:t>Ab initio DFT HOMO</a:t>
            </a:r>
          </a:p>
        </p:txBody>
      </p:sp>
      <p:sp>
        <p:nvSpPr>
          <p:cNvPr id="9" name="TextBox 8">
            <a:extLst>
              <a:ext uri="{FF2B5EF4-FFF2-40B4-BE49-F238E27FC236}">
                <a16:creationId xmlns:a16="http://schemas.microsoft.com/office/drawing/2014/main" id="{8C73123A-EB48-3E61-3C16-1695763B8910}"/>
              </a:ext>
            </a:extLst>
          </p:cNvPr>
          <p:cNvSpPr txBox="1"/>
          <p:nvPr/>
        </p:nvSpPr>
        <p:spPr>
          <a:xfrm>
            <a:off x="2720244" y="11290443"/>
            <a:ext cx="271904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~6.8eV</a:t>
            </a:r>
          </a:p>
        </p:txBody>
      </p:sp>
      <p:sp>
        <p:nvSpPr>
          <p:cNvPr id="10" name="TextBox 9">
            <a:extLst>
              <a:ext uri="{FF2B5EF4-FFF2-40B4-BE49-F238E27FC236}">
                <a16:creationId xmlns:a16="http://schemas.microsoft.com/office/drawing/2014/main" id="{F6B51DE5-CC50-7D7F-15C4-F5B1CBC31E1D}"/>
              </a:ext>
            </a:extLst>
          </p:cNvPr>
          <p:cNvSpPr txBox="1"/>
          <p:nvPr/>
        </p:nvSpPr>
        <p:spPr>
          <a:xfrm>
            <a:off x="7005948" y="11290443"/>
            <a:ext cx="271904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~5eV</a:t>
            </a:r>
          </a:p>
        </p:txBody>
      </p:sp>
      <p:sp>
        <p:nvSpPr>
          <p:cNvPr id="11" name="Rounded Rectangle 10">
            <a:extLst>
              <a:ext uri="{FF2B5EF4-FFF2-40B4-BE49-F238E27FC236}">
                <a16:creationId xmlns:a16="http://schemas.microsoft.com/office/drawing/2014/main" id="{F8F7D0FA-73C5-6E0C-5A27-2345459B9FD5}"/>
              </a:ext>
            </a:extLst>
          </p:cNvPr>
          <p:cNvSpPr/>
          <p:nvPr/>
        </p:nvSpPr>
        <p:spPr>
          <a:xfrm>
            <a:off x="1959429" y="9421586"/>
            <a:ext cx="8376557" cy="2887350"/>
          </a:xfrm>
          <a:prstGeom prst="roundRect">
            <a:avLst/>
          </a:prstGeom>
          <a:noFill/>
          <a:ln w="12700" cap="flat">
            <a:solidFill>
              <a:schemeClr val="bg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lide Number Placeholder 13">
            <a:extLst>
              <a:ext uri="{FF2B5EF4-FFF2-40B4-BE49-F238E27FC236}">
                <a16:creationId xmlns:a16="http://schemas.microsoft.com/office/drawing/2014/main" id="{E0B07B9B-53EB-FEC5-983F-A27419EAAB08}"/>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388378321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35797" y="2677885"/>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914729" y="4452256"/>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9505880" y="8008928"/>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5278111" y="8079454"/>
            <a:ext cx="2924623" cy="942409"/>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
        <p:nvSpPr>
          <p:cNvPr id="18" name="TextBox 17">
            <a:extLst>
              <a:ext uri="{FF2B5EF4-FFF2-40B4-BE49-F238E27FC236}">
                <a16:creationId xmlns:a16="http://schemas.microsoft.com/office/drawing/2014/main" id="{A6C281CB-5D5E-ECBD-C616-2B7FD78383E1}"/>
              </a:ext>
            </a:extLst>
          </p:cNvPr>
          <p:cNvSpPr txBox="1"/>
          <p:nvPr/>
        </p:nvSpPr>
        <p:spPr>
          <a:xfrm>
            <a:off x="3956957" y="725693"/>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electronic coupling calculation</a:t>
            </a:r>
          </a:p>
        </p:txBody>
      </p:sp>
      <p:sp>
        <p:nvSpPr>
          <p:cNvPr id="4" name="Slide Number Placeholder 3">
            <a:extLst>
              <a:ext uri="{FF2B5EF4-FFF2-40B4-BE49-F238E27FC236}">
                <a16:creationId xmlns:a16="http://schemas.microsoft.com/office/drawing/2014/main" id="{D047C590-3CB0-BFBA-5523-7BBB1AB33949}"/>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338038655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70" y="3535818"/>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3108" y="2583683"/>
            <a:ext cx="6849322" cy="6130011"/>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B77157B-971E-0432-8021-6375EE23F601}"/>
              </a:ext>
            </a:extLst>
          </p:cNvPr>
          <p:cNvPicPr>
            <a:picLocks noChangeAspect="1"/>
          </p:cNvPicPr>
          <p:nvPr/>
        </p:nvPicPr>
        <p:blipFill rotWithShape="1">
          <a:blip r:embed="rId5">
            <a:extLst>
              <a:ext uri="{28A0092B-C50C-407E-A947-70E740481C1C}">
                <a14:useLocalDpi xmlns:a14="http://schemas.microsoft.com/office/drawing/2010/main" val="0"/>
              </a:ext>
            </a:extLst>
          </a:blip>
          <a:srcRect t="16673"/>
          <a:stretch/>
        </p:blipFill>
        <p:spPr>
          <a:xfrm>
            <a:off x="18220071" y="1650094"/>
            <a:ext cx="3064113" cy="692632"/>
          </a:xfrm>
          <a:prstGeom prst="rect">
            <a:avLst/>
          </a:prstGeom>
        </p:spPr>
      </p:pic>
      <p:sp>
        <p:nvSpPr>
          <p:cNvPr id="7" name="TextBox 6">
            <a:extLst>
              <a:ext uri="{FF2B5EF4-FFF2-40B4-BE49-F238E27FC236}">
                <a16:creationId xmlns:a16="http://schemas.microsoft.com/office/drawing/2014/main" id="{3CD4ABEB-5AFD-B76D-479D-82A9ABBF71E2}"/>
              </a:ext>
            </a:extLst>
          </p:cNvPr>
          <p:cNvSpPr txBox="1"/>
          <p:nvPr/>
        </p:nvSpPr>
        <p:spPr>
          <a:xfrm>
            <a:off x="4969328" y="928271"/>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entire implementation</a:t>
            </a:r>
          </a:p>
        </p:txBody>
      </p:sp>
      <p:grpSp>
        <p:nvGrpSpPr>
          <p:cNvPr id="11" name="Group 10">
            <a:extLst>
              <a:ext uri="{FF2B5EF4-FFF2-40B4-BE49-F238E27FC236}">
                <a16:creationId xmlns:a16="http://schemas.microsoft.com/office/drawing/2014/main" id="{D23303CB-A0FF-67DD-2A14-80222A2DE1F8}"/>
              </a:ext>
            </a:extLst>
          </p:cNvPr>
          <p:cNvGrpSpPr/>
          <p:nvPr/>
        </p:nvGrpSpPr>
        <p:grpSpPr>
          <a:xfrm>
            <a:off x="12836037" y="7321120"/>
            <a:ext cx="6651812" cy="5504329"/>
            <a:chOff x="12637032" y="7691718"/>
            <a:chExt cx="6651812" cy="5504329"/>
          </a:xfrm>
        </p:grpSpPr>
        <p:pic>
          <p:nvPicPr>
            <p:cNvPr id="12" name="Picture 11" descr="Chart&#10;&#10;Description automatically generated">
              <a:extLst>
                <a:ext uri="{FF2B5EF4-FFF2-40B4-BE49-F238E27FC236}">
                  <a16:creationId xmlns:a16="http://schemas.microsoft.com/office/drawing/2014/main" id="{249D1A0A-576F-A226-9659-E83DA330FD7D}"/>
                </a:ext>
              </a:extLst>
            </p:cNvPr>
            <p:cNvPicPr>
              <a:picLocks noChangeAspect="1"/>
            </p:cNvPicPr>
            <p:nvPr/>
          </p:nvPicPr>
          <p:blipFill rotWithShape="1">
            <a:blip r:embed="rId6">
              <a:extLst>
                <a:ext uri="{28A0092B-C50C-407E-A947-70E740481C1C}">
                  <a14:useLocalDpi xmlns:a14="http://schemas.microsoft.com/office/drawing/2010/main" val="0"/>
                </a:ext>
              </a:extLst>
            </a:blip>
            <a:srcRect t="5081" r="10003" b="4807"/>
            <a:stretch/>
          </p:blipFill>
          <p:spPr>
            <a:xfrm>
              <a:off x="12762538" y="7817224"/>
              <a:ext cx="6526306" cy="5378823"/>
            </a:xfrm>
            <a:prstGeom prst="rect">
              <a:avLst/>
            </a:prstGeom>
          </p:spPr>
        </p:pic>
        <p:sp>
          <p:nvSpPr>
            <p:cNvPr id="13" name="Oval 12">
              <a:extLst>
                <a:ext uri="{FF2B5EF4-FFF2-40B4-BE49-F238E27FC236}">
                  <a16:creationId xmlns:a16="http://schemas.microsoft.com/office/drawing/2014/main" id="{122E2311-E003-7489-D03F-0F805E964868}"/>
                </a:ext>
              </a:extLst>
            </p:cNvPr>
            <p:cNvSpPr/>
            <p:nvPr/>
          </p:nvSpPr>
          <p:spPr>
            <a:xfrm>
              <a:off x="12637032" y="7691718"/>
              <a:ext cx="735106" cy="609600"/>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5" name="Slide Number Placeholder 14">
            <a:extLst>
              <a:ext uri="{FF2B5EF4-FFF2-40B4-BE49-F238E27FC236}">
                <a16:creationId xmlns:a16="http://schemas.microsoft.com/office/drawing/2014/main" id="{9D6FF93C-B5FB-E0A3-9429-70FA47205BE6}"/>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429271410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12192000" y="3262890"/>
            <a:ext cx="10514498" cy="6009669"/>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11509148" y="9155383"/>
            <a:ext cx="12180602" cy="4542807"/>
          </a:xfrm>
          <a:prstGeom prst="rect">
            <a:avLst/>
          </a:prstGeom>
        </p:spPr>
      </p:pic>
      <p:sp>
        <p:nvSpPr>
          <p:cNvPr id="9" name="TextBox 8">
            <a:extLst>
              <a:ext uri="{FF2B5EF4-FFF2-40B4-BE49-F238E27FC236}">
                <a16:creationId xmlns:a16="http://schemas.microsoft.com/office/drawing/2014/main" id="{7E7AC687-319D-D11C-5B62-074957D92E79}"/>
              </a:ext>
            </a:extLst>
          </p:cNvPr>
          <p:cNvSpPr txBox="1"/>
          <p:nvPr/>
        </p:nvSpPr>
        <p:spPr>
          <a:xfrm>
            <a:off x="1024856" y="5326844"/>
            <a:ext cx="11364367"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Mobility sensitive to reorganization energy</a:t>
            </a:r>
          </a:p>
        </p:txBody>
      </p:sp>
      <p:sp>
        <p:nvSpPr>
          <p:cNvPr id="4" name="Slide Number Placeholder 3">
            <a:extLst>
              <a:ext uri="{FF2B5EF4-FFF2-40B4-BE49-F238E27FC236}">
                <a16:creationId xmlns:a16="http://schemas.microsoft.com/office/drawing/2014/main" id="{B9536A0A-5482-0323-6D05-1CC2193891CC}"/>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13402264" y="2865295"/>
            <a:ext cx="7173632" cy="633832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7528" y="9073168"/>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A2B2D693-F905-84DA-C573-DEEFC47B683B}"/>
              </a:ext>
            </a:extLst>
          </p:cNvPr>
          <p:cNvSpPr txBox="1"/>
          <p:nvPr/>
        </p:nvSpPr>
        <p:spPr>
          <a:xfrm>
            <a:off x="1024856" y="5326844"/>
            <a:ext cx="11364367"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Mobility less sensitive to temperature</a:t>
            </a:r>
          </a:p>
        </p:txBody>
      </p:sp>
      <p:sp>
        <p:nvSpPr>
          <p:cNvPr id="5" name="Slide Number Placeholder 4">
            <a:extLst>
              <a:ext uri="{FF2B5EF4-FFF2-40B4-BE49-F238E27FC236}">
                <a16:creationId xmlns:a16="http://schemas.microsoft.com/office/drawing/2014/main" id="{5584E368-F639-899F-D96B-0D75506B1A60}"/>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6193" y="1525062"/>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4876800" y="376320"/>
            <a:ext cx="1319513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neighbors sufficiently efficient </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
        <p:nvSpPr>
          <p:cNvPr id="6" name="Slide Number Placeholder 5">
            <a:extLst>
              <a:ext uri="{FF2B5EF4-FFF2-40B4-BE49-F238E27FC236}">
                <a16:creationId xmlns:a16="http://schemas.microsoft.com/office/drawing/2014/main" id="{37863C03-7341-E372-ACC5-91C831AF40F0}"/>
              </a:ext>
            </a:extLst>
          </p:cNvPr>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2001811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96461"/>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
        <p:nvSpPr>
          <p:cNvPr id="4" name="Slide Number Placeholder 3">
            <a:extLst>
              <a:ext uri="{FF2B5EF4-FFF2-40B4-BE49-F238E27FC236}">
                <a16:creationId xmlns:a16="http://schemas.microsoft.com/office/drawing/2014/main" id="{BD640F5A-EB7F-577B-B31B-4EF45EE69835}"/>
              </a:ext>
            </a:extLst>
          </p:cNvPr>
          <p:cNvSpPr>
            <a:spLocks noGrp="1"/>
          </p:cNvSpPr>
          <p:nvPr>
            <p:ph type="sldNum" sz="quarter" idx="2"/>
          </p:nvPr>
        </p:nvSpPr>
        <p:spPr>
          <a:xfrm>
            <a:off x="21349546" y="13005752"/>
            <a:ext cx="3034454" cy="710248"/>
          </a:xfrm>
        </p:spPr>
        <p:txBody>
          <a:bodyPr/>
          <a:lstStyle/>
          <a:p>
            <a:r>
              <a:rPr lang="en-US" dirty="0"/>
              <a:t>1</a:t>
            </a:r>
          </a:p>
        </p:txBody>
      </p:sp>
    </p:spTree>
    <p:extLst>
      <p:ext uri="{BB962C8B-B14F-4D97-AF65-F5344CB8AC3E}">
        <p14:creationId xmlns:p14="http://schemas.microsoft.com/office/powerpoint/2010/main" val="28332006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6572234" y="0"/>
            <a:ext cx="11664073" cy="13716000"/>
          </a:xfrm>
          <a:prstGeom prst="rect">
            <a:avLst/>
          </a:prstGeom>
        </p:spPr>
      </p:pic>
      <p:sp>
        <p:nvSpPr>
          <p:cNvPr id="4" name="Slide Number Placeholder 3">
            <a:extLst>
              <a:ext uri="{FF2B5EF4-FFF2-40B4-BE49-F238E27FC236}">
                <a16:creationId xmlns:a16="http://schemas.microsoft.com/office/drawing/2014/main" id="{5C23FE6C-5C43-9495-8CDA-8B18DFE3697A}"/>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90988439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829" y="4724475"/>
            <a:ext cx="8202862" cy="7769685"/>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642" y="4951535"/>
            <a:ext cx="7917904" cy="7499775"/>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5">
            <a:extLst>
              <a:ext uri="{28A0092B-C50C-407E-A947-70E740481C1C}">
                <a14:useLocalDpi xmlns:a14="http://schemas.microsoft.com/office/drawing/2010/main" val="0"/>
              </a:ext>
            </a:extLst>
          </a:blip>
          <a:srcRect r="46289" b="30919"/>
          <a:stretch/>
        </p:blipFill>
        <p:spPr>
          <a:xfrm>
            <a:off x="5455719" y="12289537"/>
            <a:ext cx="1777115" cy="119873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5">
            <a:extLst>
              <a:ext uri="{28A0092B-C50C-407E-A947-70E740481C1C}">
                <a14:useLocalDpi xmlns:a14="http://schemas.microsoft.com/office/drawing/2010/main" val="0"/>
              </a:ext>
            </a:extLst>
          </a:blip>
          <a:srcRect l="-1" t="35078" r="48375" b="38358"/>
          <a:stretch/>
        </p:blipFill>
        <p:spPr>
          <a:xfrm>
            <a:off x="16695477" y="13000533"/>
            <a:ext cx="1527057" cy="444103"/>
          </a:xfrm>
          <a:prstGeom prst="rect">
            <a:avLst/>
          </a:prstGeom>
        </p:spPr>
      </p:pic>
      <p:pic>
        <p:nvPicPr>
          <p:cNvPr id="6" name="Picture 5" descr="A picture containing text, sky, vector graphics&#10;&#10;Description automatically generated">
            <a:extLst>
              <a:ext uri="{FF2B5EF4-FFF2-40B4-BE49-F238E27FC236}">
                <a16:creationId xmlns:a16="http://schemas.microsoft.com/office/drawing/2014/main" id="{6C2326D7-45D7-DE13-723A-75CB46490993}"/>
              </a:ext>
            </a:extLst>
          </p:cNvPr>
          <p:cNvPicPr>
            <a:picLocks noChangeAspect="1"/>
          </p:cNvPicPr>
          <p:nvPr/>
        </p:nvPicPr>
        <p:blipFill rotWithShape="1">
          <a:blip r:embed="rId6">
            <a:extLst>
              <a:ext uri="{28A0092B-C50C-407E-A947-70E740481C1C}">
                <a14:useLocalDpi xmlns:a14="http://schemas.microsoft.com/office/drawing/2010/main" val="0"/>
              </a:ext>
            </a:extLst>
          </a:blip>
          <a:srcRect l="26679" t="39579" r="20822" b="14485"/>
          <a:stretch/>
        </p:blipFill>
        <p:spPr>
          <a:xfrm>
            <a:off x="16695477" y="2122714"/>
            <a:ext cx="4263342" cy="2797704"/>
          </a:xfrm>
          <a:prstGeom prst="rect">
            <a:avLst/>
          </a:prstGeom>
        </p:spPr>
      </p:pic>
      <p:pic>
        <p:nvPicPr>
          <p:cNvPr id="9" name="Picture 8" descr="Map&#10;&#10;Description automatically generated">
            <a:extLst>
              <a:ext uri="{FF2B5EF4-FFF2-40B4-BE49-F238E27FC236}">
                <a16:creationId xmlns:a16="http://schemas.microsoft.com/office/drawing/2014/main" id="{45EF616E-23BE-5B54-E0DB-8433F94EC479}"/>
              </a:ext>
            </a:extLst>
          </p:cNvPr>
          <p:cNvPicPr>
            <a:picLocks noChangeAspect="1"/>
          </p:cNvPicPr>
          <p:nvPr/>
        </p:nvPicPr>
        <p:blipFill rotWithShape="1">
          <a:blip r:embed="rId7">
            <a:extLst>
              <a:ext uri="{28A0092B-C50C-407E-A947-70E740481C1C}">
                <a14:useLocalDpi xmlns:a14="http://schemas.microsoft.com/office/drawing/2010/main" val="0"/>
              </a:ext>
            </a:extLst>
          </a:blip>
          <a:srcRect l="27976" t="40001" r="22113" b="15334"/>
          <a:stretch/>
        </p:blipFill>
        <p:spPr>
          <a:xfrm>
            <a:off x="6080578" y="2062040"/>
            <a:ext cx="4258740" cy="2858377"/>
          </a:xfrm>
          <a:prstGeom prst="rect">
            <a:avLst/>
          </a:prstGeom>
        </p:spPr>
      </p:pic>
      <p:sp>
        <p:nvSpPr>
          <p:cNvPr id="5" name="Slide Number Placeholder 4">
            <a:extLst>
              <a:ext uri="{FF2B5EF4-FFF2-40B4-BE49-F238E27FC236}">
                <a16:creationId xmlns:a16="http://schemas.microsoft.com/office/drawing/2014/main" id="{37390F0A-A61B-8C8C-F67B-D29481D5639E}"/>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2" name="TextBox 1">
            <a:extLst>
              <a:ext uri="{FF2B5EF4-FFF2-40B4-BE49-F238E27FC236}">
                <a16:creationId xmlns:a16="http://schemas.microsoft.com/office/drawing/2014/main" id="{907ECBAD-B674-3697-14B6-CDA4A02D634F}"/>
              </a:ext>
            </a:extLst>
          </p:cNvPr>
          <p:cNvSpPr txBox="1"/>
          <p:nvPr/>
        </p:nvSpPr>
        <p:spPr>
          <a:xfrm flipH="1">
            <a:off x="7232834" y="12677793"/>
            <a:ext cx="911380"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chemeClr val="tx2">
                    <a:lumMod val="50000"/>
                  </a:schemeClr>
                </a:solidFill>
                <a:effectLst/>
                <a:uFillTx/>
                <a:latin typeface="+mn-lt"/>
                <a:ea typeface="+mn-ea"/>
                <a:cs typeface="+mn-cs"/>
                <a:sym typeface="Arial"/>
              </a:rPr>
              <a:t>?</a:t>
            </a:r>
          </a:p>
        </p:txBody>
      </p:sp>
      <p:sp>
        <p:nvSpPr>
          <p:cNvPr id="14" name="TextBox 13">
            <a:extLst>
              <a:ext uri="{FF2B5EF4-FFF2-40B4-BE49-F238E27FC236}">
                <a16:creationId xmlns:a16="http://schemas.microsoft.com/office/drawing/2014/main" id="{FAD95412-72CE-8EF6-86F0-14B42C4E670D}"/>
              </a:ext>
            </a:extLst>
          </p:cNvPr>
          <p:cNvSpPr txBox="1"/>
          <p:nvPr/>
        </p:nvSpPr>
        <p:spPr>
          <a:xfrm>
            <a:off x="18368322" y="12749126"/>
            <a:ext cx="431208"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chemeClr val="tx2">
                    <a:lumMod val="50000"/>
                  </a:schemeClr>
                </a:solidFill>
                <a:effectLst/>
                <a:uFillTx/>
                <a:latin typeface="+mn-lt"/>
                <a:ea typeface="+mn-ea"/>
                <a:cs typeface="+mn-cs"/>
                <a:sym typeface="Arial"/>
              </a:rPr>
              <a:t>?</a:t>
            </a:r>
          </a:p>
        </p:txBody>
      </p:sp>
    </p:spTree>
    <p:extLst>
      <p:ext uri="{BB962C8B-B14F-4D97-AF65-F5344CB8AC3E}">
        <p14:creationId xmlns:p14="http://schemas.microsoft.com/office/powerpoint/2010/main" val="8958612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grpSp>
        <p:nvGrpSpPr>
          <p:cNvPr id="7" name="Group 6">
            <a:extLst>
              <a:ext uri="{FF2B5EF4-FFF2-40B4-BE49-F238E27FC236}">
                <a16:creationId xmlns:a16="http://schemas.microsoft.com/office/drawing/2014/main" id="{C8D255F2-938B-BF14-72A4-EF91BD6E4E81}"/>
              </a:ext>
            </a:extLst>
          </p:cNvPr>
          <p:cNvGrpSpPr/>
          <p:nvPr/>
        </p:nvGrpSpPr>
        <p:grpSpPr>
          <a:xfrm>
            <a:off x="10852309" y="3661809"/>
            <a:ext cx="11765851" cy="7354028"/>
            <a:chOff x="3306642" y="2062040"/>
            <a:chExt cx="18609049" cy="11612164"/>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829" y="4724475"/>
              <a:ext cx="8202862" cy="7769685"/>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642" y="4951535"/>
              <a:ext cx="7917904" cy="7499775"/>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rotWithShape="1">
            <a:blip r:embed="rId5">
              <a:extLst>
                <a:ext uri="{28A0092B-C50C-407E-A947-70E740481C1C}">
                  <a14:useLocalDpi xmlns:a14="http://schemas.microsoft.com/office/drawing/2010/main" val="0"/>
                </a:ext>
              </a:extLst>
            </a:blip>
            <a:srcRect t="3076"/>
            <a:stretch/>
          </p:blipFill>
          <p:spPr>
            <a:xfrm>
              <a:off x="16395369" y="12690103"/>
              <a:ext cx="5259197" cy="926803"/>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1144" y="12634891"/>
              <a:ext cx="5326481" cy="1039313"/>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7">
              <a:extLst>
                <a:ext uri="{28A0092B-C50C-407E-A947-70E740481C1C}">
                  <a14:useLocalDpi xmlns:a14="http://schemas.microsoft.com/office/drawing/2010/main" val="0"/>
                </a:ext>
              </a:extLst>
            </a:blip>
            <a:srcRect r="46289" b="30919"/>
            <a:stretch/>
          </p:blipFill>
          <p:spPr>
            <a:xfrm>
              <a:off x="4429058" y="12267730"/>
              <a:ext cx="1777115" cy="129187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7">
              <a:extLst>
                <a:ext uri="{28A0092B-C50C-407E-A947-70E740481C1C}">
                  <a14:useLocalDpi xmlns:a14="http://schemas.microsoft.com/office/drawing/2010/main" val="0"/>
                </a:ext>
              </a:extLst>
            </a:blip>
            <a:srcRect l="-1" t="35078" r="48375" b="38358"/>
            <a:stretch/>
          </p:blipFill>
          <p:spPr>
            <a:xfrm>
              <a:off x="14722458" y="12905077"/>
              <a:ext cx="1527057" cy="444103"/>
            </a:xfrm>
            <a:prstGeom prst="rect">
              <a:avLst/>
            </a:prstGeom>
          </p:spPr>
        </p:pic>
        <p:pic>
          <p:nvPicPr>
            <p:cNvPr id="6" name="Picture 5" descr="A picture containing text, sky, vector graphics&#10;&#10;Description automatically generated">
              <a:extLst>
                <a:ext uri="{FF2B5EF4-FFF2-40B4-BE49-F238E27FC236}">
                  <a16:creationId xmlns:a16="http://schemas.microsoft.com/office/drawing/2014/main" id="{6C2326D7-45D7-DE13-723A-75CB46490993}"/>
                </a:ext>
              </a:extLst>
            </p:cNvPr>
            <p:cNvPicPr>
              <a:picLocks noChangeAspect="1"/>
            </p:cNvPicPr>
            <p:nvPr/>
          </p:nvPicPr>
          <p:blipFill rotWithShape="1">
            <a:blip r:embed="rId8">
              <a:extLst>
                <a:ext uri="{28A0092B-C50C-407E-A947-70E740481C1C}">
                  <a14:useLocalDpi xmlns:a14="http://schemas.microsoft.com/office/drawing/2010/main" val="0"/>
                </a:ext>
              </a:extLst>
            </a:blip>
            <a:srcRect l="26679" t="39579" r="20822" b="14485"/>
            <a:stretch/>
          </p:blipFill>
          <p:spPr>
            <a:xfrm>
              <a:off x="16695477" y="2122714"/>
              <a:ext cx="4263342" cy="2797704"/>
            </a:xfrm>
            <a:prstGeom prst="rect">
              <a:avLst/>
            </a:prstGeom>
          </p:spPr>
        </p:pic>
        <p:pic>
          <p:nvPicPr>
            <p:cNvPr id="9" name="Picture 8" descr="Map&#10;&#10;Description automatically generated">
              <a:extLst>
                <a:ext uri="{FF2B5EF4-FFF2-40B4-BE49-F238E27FC236}">
                  <a16:creationId xmlns:a16="http://schemas.microsoft.com/office/drawing/2014/main" id="{45EF616E-23BE-5B54-E0DB-8433F94EC479}"/>
                </a:ext>
              </a:extLst>
            </p:cNvPr>
            <p:cNvPicPr>
              <a:picLocks noChangeAspect="1"/>
            </p:cNvPicPr>
            <p:nvPr/>
          </p:nvPicPr>
          <p:blipFill rotWithShape="1">
            <a:blip r:embed="rId9">
              <a:extLst>
                <a:ext uri="{28A0092B-C50C-407E-A947-70E740481C1C}">
                  <a14:useLocalDpi xmlns:a14="http://schemas.microsoft.com/office/drawing/2010/main" val="0"/>
                </a:ext>
              </a:extLst>
            </a:blip>
            <a:srcRect l="27976" t="40001" r="22113" b="15334"/>
            <a:stretch/>
          </p:blipFill>
          <p:spPr>
            <a:xfrm>
              <a:off x="6080578" y="2062040"/>
              <a:ext cx="4258740" cy="2858377"/>
            </a:xfrm>
            <a:prstGeom prst="rect">
              <a:avLst/>
            </a:prstGeom>
          </p:spPr>
        </p:pic>
      </p:grpSp>
      <p:sp>
        <p:nvSpPr>
          <p:cNvPr id="5" name="Slide Number Placeholder 4">
            <a:extLst>
              <a:ext uri="{FF2B5EF4-FFF2-40B4-BE49-F238E27FC236}">
                <a16:creationId xmlns:a16="http://schemas.microsoft.com/office/drawing/2014/main" id="{37390F0A-A61B-8C8C-F67B-D29481D5639E}"/>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14" name="Rectangle 13">
            <a:extLst>
              <a:ext uri="{FF2B5EF4-FFF2-40B4-BE49-F238E27FC236}">
                <a16:creationId xmlns:a16="http://schemas.microsoft.com/office/drawing/2014/main" id="{F98E13D9-8A81-8786-507C-A4D319A03D67}"/>
              </a:ext>
            </a:extLst>
          </p:cNvPr>
          <p:cNvSpPr/>
          <p:nvPr/>
        </p:nvSpPr>
        <p:spPr>
          <a:xfrm>
            <a:off x="6505081" y="4184270"/>
            <a:ext cx="45719" cy="6734894"/>
          </a:xfrm>
          <a:prstGeom prst="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chemeClr val="tx2">
                  <a:lumMod val="50000"/>
                </a:schemeClr>
              </a:solidFill>
              <a:effectLst/>
              <a:highlight>
                <a:srgbClr val="000000"/>
              </a:highlight>
              <a:uFillTx/>
              <a:latin typeface="Helvetica Neue Medium"/>
              <a:ea typeface="Helvetica Neue Medium"/>
              <a:cs typeface="Helvetica Neue Medium"/>
              <a:sym typeface="Helvetica Neue Medium"/>
            </a:endParaRPr>
          </a:p>
        </p:txBody>
      </p:sp>
      <p:sp>
        <p:nvSpPr>
          <p:cNvPr id="18" name="TextBox 17">
            <a:extLst>
              <a:ext uri="{FF2B5EF4-FFF2-40B4-BE49-F238E27FC236}">
                <a16:creationId xmlns:a16="http://schemas.microsoft.com/office/drawing/2014/main" id="{4679FE27-E7AD-FEE2-4BDC-C8B131F9F521}"/>
              </a:ext>
            </a:extLst>
          </p:cNvPr>
          <p:cNvSpPr txBox="1"/>
          <p:nvPr/>
        </p:nvSpPr>
        <p:spPr>
          <a:xfrm>
            <a:off x="3080055" y="2916644"/>
            <a:ext cx="572503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2"/>
                </a:solidFill>
                <a:effectLst/>
                <a:uFillTx/>
                <a:latin typeface="+mn-lt"/>
                <a:ea typeface="+mn-ea"/>
                <a:cs typeface="+mn-cs"/>
                <a:sym typeface="Arial"/>
              </a:rPr>
              <a:t>ITIC mobilities fro</a:t>
            </a:r>
            <a:r>
              <a:rPr lang="en-US" sz="2800" b="1" i="0" dirty="0">
                <a:solidFill>
                  <a:schemeClr val="bg2"/>
                </a:solidFill>
              </a:rPr>
              <a:t>m literature</a:t>
            </a:r>
            <a:endParaRPr kumimoji="0" lang="en-US" sz="2800" b="1" i="0" u="none" strike="noStrike" cap="none" spc="0" normalizeH="0" baseline="0" dirty="0">
              <a:ln>
                <a:noFill/>
              </a:ln>
              <a:solidFill>
                <a:schemeClr val="bg2"/>
              </a:solidFill>
              <a:effectLst/>
              <a:uFillTx/>
              <a:latin typeface="+mn-lt"/>
              <a:ea typeface="+mn-ea"/>
              <a:cs typeface="+mn-cs"/>
              <a:sym typeface="Arial"/>
            </a:endParaRPr>
          </a:p>
        </p:txBody>
      </p:sp>
      <p:sp>
        <p:nvSpPr>
          <p:cNvPr id="21" name="TextBox 20">
            <a:extLst>
              <a:ext uri="{FF2B5EF4-FFF2-40B4-BE49-F238E27FC236}">
                <a16:creationId xmlns:a16="http://schemas.microsoft.com/office/drawing/2014/main" id="{8B19C564-B18A-0B4A-6177-87C3B3B6ACBF}"/>
              </a:ext>
            </a:extLst>
          </p:cNvPr>
          <p:cNvSpPr txBox="1"/>
          <p:nvPr/>
        </p:nvSpPr>
        <p:spPr>
          <a:xfrm>
            <a:off x="6505082" y="4184270"/>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10</a:t>
            </a:r>
          </a:p>
        </p:txBody>
      </p:sp>
      <p:sp>
        <p:nvSpPr>
          <p:cNvPr id="22" name="TextBox 21">
            <a:extLst>
              <a:ext uri="{FF2B5EF4-FFF2-40B4-BE49-F238E27FC236}">
                <a16:creationId xmlns:a16="http://schemas.microsoft.com/office/drawing/2014/main" id="{3DD31F30-731F-CF23-477B-FD4C92C58B30}"/>
              </a:ext>
            </a:extLst>
          </p:cNvPr>
          <p:cNvSpPr txBox="1"/>
          <p:nvPr/>
        </p:nvSpPr>
        <p:spPr>
          <a:xfrm>
            <a:off x="7039488" y="4016333"/>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-2</a:t>
            </a:r>
          </a:p>
        </p:txBody>
      </p:sp>
      <p:sp>
        <p:nvSpPr>
          <p:cNvPr id="23" name="TextBox 22">
            <a:extLst>
              <a:ext uri="{FF2B5EF4-FFF2-40B4-BE49-F238E27FC236}">
                <a16:creationId xmlns:a16="http://schemas.microsoft.com/office/drawing/2014/main" id="{BA5068C6-0B3A-693F-82AF-ED7509725D64}"/>
              </a:ext>
            </a:extLst>
          </p:cNvPr>
          <p:cNvSpPr txBox="1"/>
          <p:nvPr/>
        </p:nvSpPr>
        <p:spPr>
          <a:xfrm>
            <a:off x="6528368" y="10324129"/>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10</a:t>
            </a:r>
          </a:p>
        </p:txBody>
      </p:sp>
      <p:sp>
        <p:nvSpPr>
          <p:cNvPr id="24" name="TextBox 23">
            <a:extLst>
              <a:ext uri="{FF2B5EF4-FFF2-40B4-BE49-F238E27FC236}">
                <a16:creationId xmlns:a16="http://schemas.microsoft.com/office/drawing/2014/main" id="{D816AB8E-3CE6-6BF8-2223-0371B1B08FEF}"/>
              </a:ext>
            </a:extLst>
          </p:cNvPr>
          <p:cNvSpPr txBox="1"/>
          <p:nvPr/>
        </p:nvSpPr>
        <p:spPr>
          <a:xfrm>
            <a:off x="7022469" y="10159874"/>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-4</a:t>
            </a:r>
          </a:p>
        </p:txBody>
      </p:sp>
      <p:sp>
        <p:nvSpPr>
          <p:cNvPr id="28" name="TextBox 27">
            <a:extLst>
              <a:ext uri="{FF2B5EF4-FFF2-40B4-BE49-F238E27FC236}">
                <a16:creationId xmlns:a16="http://schemas.microsoft.com/office/drawing/2014/main" id="{275ADBFF-06A7-8DBD-32A9-35A985A159BD}"/>
              </a:ext>
            </a:extLst>
          </p:cNvPr>
          <p:cNvSpPr txBox="1"/>
          <p:nvPr/>
        </p:nvSpPr>
        <p:spPr>
          <a:xfrm>
            <a:off x="6545387" y="7377444"/>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10</a:t>
            </a:r>
          </a:p>
        </p:txBody>
      </p:sp>
      <p:sp>
        <p:nvSpPr>
          <p:cNvPr id="29" name="TextBox 28">
            <a:extLst>
              <a:ext uri="{FF2B5EF4-FFF2-40B4-BE49-F238E27FC236}">
                <a16:creationId xmlns:a16="http://schemas.microsoft.com/office/drawing/2014/main" id="{09726A66-2D10-A26C-9495-1158C4491648}"/>
              </a:ext>
            </a:extLst>
          </p:cNvPr>
          <p:cNvSpPr txBox="1"/>
          <p:nvPr/>
        </p:nvSpPr>
        <p:spPr>
          <a:xfrm>
            <a:off x="7039488" y="7213189"/>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-3</a:t>
            </a:r>
          </a:p>
        </p:txBody>
      </p:sp>
      <p:cxnSp>
        <p:nvCxnSpPr>
          <p:cNvPr id="37" name="Straight Arrow Connector 36">
            <a:extLst>
              <a:ext uri="{FF2B5EF4-FFF2-40B4-BE49-F238E27FC236}">
                <a16:creationId xmlns:a16="http://schemas.microsoft.com/office/drawing/2014/main" id="{F36DB403-99D3-485D-6D5D-C7510B9CAE99}"/>
              </a:ext>
            </a:extLst>
          </p:cNvPr>
          <p:cNvCxnSpPr>
            <a:cxnSpLocks/>
          </p:cNvCxnSpPr>
          <p:nvPr/>
        </p:nvCxnSpPr>
        <p:spPr>
          <a:xfrm>
            <a:off x="3478733" y="8713325"/>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FA0F3F58-F15C-B34E-1463-DCE374609FC8}"/>
              </a:ext>
            </a:extLst>
          </p:cNvPr>
          <p:cNvCxnSpPr>
            <a:cxnSpLocks/>
          </p:cNvCxnSpPr>
          <p:nvPr/>
        </p:nvCxnSpPr>
        <p:spPr>
          <a:xfrm>
            <a:off x="3478733" y="4496535"/>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7A6B5122-AC34-2E77-2EF9-2242DB407B90}"/>
              </a:ext>
            </a:extLst>
          </p:cNvPr>
          <p:cNvCxnSpPr>
            <a:cxnSpLocks/>
          </p:cNvCxnSpPr>
          <p:nvPr/>
        </p:nvCxnSpPr>
        <p:spPr>
          <a:xfrm>
            <a:off x="3478733" y="10638338"/>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71EFA27B-4DE6-B20D-0970-71A2535FE8BF}"/>
              </a:ext>
            </a:extLst>
          </p:cNvPr>
          <p:cNvCxnSpPr>
            <a:cxnSpLocks/>
          </p:cNvCxnSpPr>
          <p:nvPr/>
        </p:nvCxnSpPr>
        <p:spPr>
          <a:xfrm>
            <a:off x="3478733" y="7808224"/>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8BDC00E0-CE19-8FCD-052A-1954DA091B45}"/>
              </a:ext>
            </a:extLst>
          </p:cNvPr>
          <p:cNvCxnSpPr>
            <a:cxnSpLocks/>
          </p:cNvCxnSpPr>
          <p:nvPr/>
        </p:nvCxnSpPr>
        <p:spPr>
          <a:xfrm>
            <a:off x="3478733" y="7969506"/>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F681ECDE-29B4-2114-E24A-D3CE26B39979}"/>
              </a:ext>
            </a:extLst>
          </p:cNvPr>
          <p:cNvSpPr txBox="1"/>
          <p:nvPr/>
        </p:nvSpPr>
        <p:spPr>
          <a:xfrm>
            <a:off x="2135556" y="7663046"/>
            <a:ext cx="155923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2"/>
                </a:solidFill>
                <a:effectLst/>
                <a:uFillTx/>
                <a:latin typeface="+mn-lt"/>
                <a:ea typeface="+mn-ea"/>
                <a:cs typeface="+mn-cs"/>
                <a:sym typeface="Arial"/>
              </a:rPr>
              <a:t>This work</a:t>
            </a:r>
          </a:p>
        </p:txBody>
      </p:sp>
      <p:sp>
        <p:nvSpPr>
          <p:cNvPr id="49" name="TextBox 48">
            <a:extLst>
              <a:ext uri="{FF2B5EF4-FFF2-40B4-BE49-F238E27FC236}">
                <a16:creationId xmlns:a16="http://schemas.microsoft.com/office/drawing/2014/main" id="{525BF9AB-C41D-EFF3-29C6-425BD344E2D9}"/>
              </a:ext>
            </a:extLst>
          </p:cNvPr>
          <p:cNvSpPr txBox="1"/>
          <p:nvPr/>
        </p:nvSpPr>
        <p:spPr>
          <a:xfrm>
            <a:off x="1179004" y="8508140"/>
            <a:ext cx="23391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2"/>
                </a:solidFill>
                <a:effectLst/>
                <a:uFillTx/>
                <a:latin typeface="+mn-lt"/>
                <a:ea typeface="+mn-ea"/>
                <a:cs typeface="+mn-cs"/>
                <a:sym typeface="Arial"/>
              </a:rPr>
              <a:t>Other KMC study</a:t>
            </a:r>
          </a:p>
        </p:txBody>
      </p:sp>
      <p:sp>
        <p:nvSpPr>
          <p:cNvPr id="50" name="TextBox 49">
            <a:extLst>
              <a:ext uri="{FF2B5EF4-FFF2-40B4-BE49-F238E27FC236}">
                <a16:creationId xmlns:a16="http://schemas.microsoft.com/office/drawing/2014/main" id="{F2657EF2-9AA6-3F17-9FEC-AA00A027859F}"/>
              </a:ext>
            </a:extLst>
          </p:cNvPr>
          <p:cNvSpPr txBox="1"/>
          <p:nvPr/>
        </p:nvSpPr>
        <p:spPr>
          <a:xfrm>
            <a:off x="638650" y="10416461"/>
            <a:ext cx="287528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2000" b="1" i="0" dirty="0">
                <a:solidFill>
                  <a:schemeClr val="bg2"/>
                </a:solidFill>
              </a:rPr>
              <a:t>Low field experimental</a:t>
            </a:r>
            <a:endParaRPr kumimoji="0" lang="en-US" sz="2000" b="1" i="0" u="none" strike="noStrike" cap="none" spc="0" normalizeH="0" baseline="0" dirty="0">
              <a:ln>
                <a:noFill/>
              </a:ln>
              <a:solidFill>
                <a:schemeClr val="bg2"/>
              </a:solidFill>
              <a:effectLst/>
              <a:uFillTx/>
              <a:latin typeface="+mn-lt"/>
              <a:ea typeface="+mn-ea"/>
              <a:cs typeface="+mn-cs"/>
              <a:sym typeface="Arial"/>
            </a:endParaRPr>
          </a:p>
        </p:txBody>
      </p:sp>
      <p:sp>
        <p:nvSpPr>
          <p:cNvPr id="51" name="TextBox 50">
            <a:extLst>
              <a:ext uri="{FF2B5EF4-FFF2-40B4-BE49-F238E27FC236}">
                <a16:creationId xmlns:a16="http://schemas.microsoft.com/office/drawing/2014/main" id="{D54D33CD-1B6F-3913-8D26-AEFCDA1D6371}"/>
              </a:ext>
            </a:extLst>
          </p:cNvPr>
          <p:cNvSpPr txBox="1"/>
          <p:nvPr/>
        </p:nvSpPr>
        <p:spPr>
          <a:xfrm>
            <a:off x="321211" y="4276602"/>
            <a:ext cx="332815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2000" b="1" i="0" dirty="0">
                <a:solidFill>
                  <a:schemeClr val="bg2"/>
                </a:solidFill>
              </a:rPr>
              <a:t>Field effect experimental</a:t>
            </a:r>
            <a:endParaRPr kumimoji="0" lang="en-US" sz="2000" b="1" i="0" u="none" strike="noStrike" cap="none" spc="0" normalizeH="0" baseline="0" dirty="0">
              <a:ln>
                <a:noFill/>
              </a:ln>
              <a:solidFill>
                <a:schemeClr val="bg2"/>
              </a:solidFill>
              <a:effectLst/>
              <a:uFillTx/>
              <a:latin typeface="+mn-lt"/>
              <a:ea typeface="+mn-ea"/>
              <a:cs typeface="+mn-cs"/>
              <a:sym typeface="Arial"/>
            </a:endParaRPr>
          </a:p>
        </p:txBody>
      </p:sp>
      <p:sp>
        <p:nvSpPr>
          <p:cNvPr id="52" name="Rectangle 51">
            <a:extLst>
              <a:ext uri="{FF2B5EF4-FFF2-40B4-BE49-F238E27FC236}">
                <a16:creationId xmlns:a16="http://schemas.microsoft.com/office/drawing/2014/main" id="{441738D9-E44C-9877-23EF-C64E9BBF3A07}"/>
              </a:ext>
            </a:extLst>
          </p:cNvPr>
          <p:cNvSpPr/>
          <p:nvPr/>
        </p:nvSpPr>
        <p:spPr>
          <a:xfrm>
            <a:off x="3908172" y="10363393"/>
            <a:ext cx="2265364" cy="307777"/>
          </a:xfrm>
          <a:prstGeom prst="rect">
            <a:avLst/>
          </a:prstGeom>
        </p:spPr>
        <p:txBody>
          <a:bodyPr wrap="none">
            <a:spAutoFit/>
          </a:bodyPr>
          <a:lstStyle/>
          <a:p>
            <a:r>
              <a:rPr lang="en-US" sz="1400" i="0" dirty="0">
                <a:solidFill>
                  <a:srgbClr val="AAAAAA"/>
                </a:solidFill>
                <a:latin typeface="-apple-system"/>
              </a:rPr>
              <a:t>10.1016/j.orgel.2018.08.027</a:t>
            </a:r>
            <a:endParaRPr lang="en-US" sz="1400" dirty="0"/>
          </a:p>
        </p:txBody>
      </p:sp>
      <p:sp>
        <p:nvSpPr>
          <p:cNvPr id="54" name="Rectangle 53">
            <a:extLst>
              <a:ext uri="{FF2B5EF4-FFF2-40B4-BE49-F238E27FC236}">
                <a16:creationId xmlns:a16="http://schemas.microsoft.com/office/drawing/2014/main" id="{EC5089FB-2021-1FF4-4552-EB68432A7449}"/>
              </a:ext>
            </a:extLst>
          </p:cNvPr>
          <p:cNvSpPr/>
          <p:nvPr/>
        </p:nvSpPr>
        <p:spPr>
          <a:xfrm>
            <a:off x="3908172" y="4188758"/>
            <a:ext cx="2265364" cy="307777"/>
          </a:xfrm>
          <a:prstGeom prst="rect">
            <a:avLst/>
          </a:prstGeom>
        </p:spPr>
        <p:txBody>
          <a:bodyPr wrap="none">
            <a:spAutoFit/>
          </a:bodyPr>
          <a:lstStyle/>
          <a:p>
            <a:r>
              <a:rPr lang="en-US" sz="1400" i="0" dirty="0">
                <a:solidFill>
                  <a:srgbClr val="AAAAAA"/>
                </a:solidFill>
                <a:latin typeface="-apple-system"/>
              </a:rPr>
              <a:t>10.1016/j.orgel.2018.04.028</a:t>
            </a:r>
            <a:endParaRPr lang="en-US" sz="1400" dirty="0"/>
          </a:p>
        </p:txBody>
      </p:sp>
      <p:sp>
        <p:nvSpPr>
          <p:cNvPr id="55" name="Rectangle 54">
            <a:extLst>
              <a:ext uri="{FF2B5EF4-FFF2-40B4-BE49-F238E27FC236}">
                <a16:creationId xmlns:a16="http://schemas.microsoft.com/office/drawing/2014/main" id="{B1A1669D-2FE9-0292-6F80-ACA6C393B5E2}"/>
              </a:ext>
            </a:extLst>
          </p:cNvPr>
          <p:cNvSpPr/>
          <p:nvPr/>
        </p:nvSpPr>
        <p:spPr>
          <a:xfrm>
            <a:off x="3940429" y="8418616"/>
            <a:ext cx="1787669" cy="307777"/>
          </a:xfrm>
          <a:prstGeom prst="rect">
            <a:avLst/>
          </a:prstGeom>
        </p:spPr>
        <p:txBody>
          <a:bodyPr wrap="none">
            <a:spAutoFit/>
          </a:bodyPr>
          <a:lstStyle/>
          <a:p>
            <a:r>
              <a:rPr lang="en-US" sz="1400" i="0" dirty="0">
                <a:solidFill>
                  <a:srgbClr val="AAAAAA"/>
                </a:solidFill>
                <a:latin typeface="-apple-system"/>
              </a:rPr>
              <a:t>10.1039/C7TC01310H</a:t>
            </a:r>
            <a:endParaRPr lang="en-US" sz="1400" dirty="0"/>
          </a:p>
        </p:txBody>
      </p:sp>
    </p:spTree>
    <p:extLst>
      <p:ext uri="{BB962C8B-B14F-4D97-AF65-F5344CB8AC3E}">
        <p14:creationId xmlns:p14="http://schemas.microsoft.com/office/powerpoint/2010/main" val="39073036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9557659" y="124717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Conclusion</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6113585-C669-ABE8-2112-F7FA01F2FE73}"/>
              </a:ext>
            </a:extLst>
          </p:cNvPr>
          <p:cNvSpPr txBox="1"/>
          <p:nvPr/>
        </p:nvSpPr>
        <p:spPr>
          <a:xfrm>
            <a:off x="2155373" y="2425730"/>
            <a:ext cx="19398344" cy="11290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This pipeline and its current software stack replicates that of previous computational works as well as experimental works of P3HT.</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The pipeline is extensi</a:t>
            </a:r>
            <a:r>
              <a:rPr lang="en-US" i="0" dirty="0">
                <a:solidFill>
                  <a:schemeClr val="tx2">
                    <a:lumMod val="10000"/>
                  </a:schemeClr>
                </a:solidFill>
              </a:rPr>
              <a:t>ble to other OPVs as we saw with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From my firsthand account, I can say that this pipeline can deployed from scratch to investigate organic semiconductor conductivity and is a particularly well-oiled machine for many OPVs. </a:t>
            </a:r>
          </a:p>
          <a:p>
            <a:pPr marL="914400" indent="-914400">
              <a:spcBef>
                <a:spcPts val="4200"/>
              </a:spcBef>
              <a:buFont typeface="Arial" panose="020B0604020202020204" pitchFamily="34" charset="0"/>
              <a:buChar char="•"/>
            </a:pPr>
            <a:r>
              <a:rPr lang="en-US" i="0" dirty="0">
                <a:solidFill>
                  <a:schemeClr val="tx2">
                    <a:lumMod val="10000"/>
                  </a:schemeClr>
                </a:solidFill>
              </a:rPr>
              <a:t>The packages for doing can be found at </a:t>
            </a:r>
            <a:r>
              <a:rPr lang="en-US" i="0" dirty="0">
                <a:solidFill>
                  <a:schemeClr val="tx2">
                    <a:lumMod val="10000"/>
                  </a:schemeClr>
                </a:solidFill>
                <a:hlinkClick r:id="rId3"/>
              </a:rPr>
              <a:t>https://github.com/cmelab</a:t>
            </a:r>
            <a:r>
              <a:rPr lang="en-US" i="0" dirty="0">
                <a:solidFill>
                  <a:schemeClr val="tx2">
                    <a:lumMod val="10000"/>
                  </a:schemeClr>
                </a:solidFill>
              </a:rPr>
              <a:t>. In the interest of reproducibility and usability these include interactive workflows and tutorials that we have curated throughout our time developing these packages. </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5" name="Slide Number Placeholder 4">
            <a:extLst>
              <a:ext uri="{FF2B5EF4-FFF2-40B4-BE49-F238E27FC236}">
                <a16:creationId xmlns:a16="http://schemas.microsoft.com/office/drawing/2014/main" id="{804B4177-E0BC-7F2A-29B6-A454E4E4975C}"/>
              </a:ext>
            </a:extLst>
          </p:cNvPr>
          <p:cNvSpPr>
            <a:spLocks noGrp="1"/>
          </p:cNvSpPr>
          <p:nvPr>
            <p:ph type="sldNum" sz="quarter" idx="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18499837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8490858" y="1116542"/>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Acknowledgments</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C5B049B3-1D83-244D-FF94-D5D76F81C379}"/>
              </a:ext>
            </a:extLst>
          </p:cNvPr>
          <p:cNvSpPr txBox="1"/>
          <p:nvPr/>
        </p:nvSpPr>
        <p:spPr>
          <a:xfrm>
            <a:off x="3080656" y="3177912"/>
            <a:ext cx="12703629"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800" i="0" dirty="0">
              <a:solidFill>
                <a:schemeClr val="tx2">
                  <a:lumMod val="10000"/>
                </a:schemeClr>
              </a:solidFill>
            </a:endParaRPr>
          </a:p>
          <a:p>
            <a:pPr marL="342900" indent="-342900">
              <a:buFont typeface="Arial" panose="020B0604020202020204" pitchFamily="34" charset="0"/>
              <a:buChar char="•"/>
            </a:pPr>
            <a:endParaRPr lang="en-US" sz="2800" i="0" dirty="0">
              <a:solidFill>
                <a:schemeClr val="tx2">
                  <a:lumMod val="10000"/>
                </a:schemeClr>
              </a:solidFill>
            </a:endParaRPr>
          </a:p>
          <a:p>
            <a:pPr marL="342900" indent="-342900">
              <a:buFont typeface="Arial" panose="020B0604020202020204" pitchFamily="34" charset="0"/>
              <a:buChar char="•"/>
            </a:pPr>
            <a:r>
              <a:rPr lang="en-US" sz="2800" i="0" dirty="0">
                <a:solidFill>
                  <a:schemeClr val="tx2">
                    <a:lumMod val="10000"/>
                  </a:schemeClr>
                </a:solidFill>
              </a:rPr>
              <a:t>This material is based upon work supported by the National Science Foundation under Grant No. 1835593</a:t>
            </a:r>
          </a:p>
          <a:p>
            <a:pPr marL="342900" indent="-342900">
              <a:buFont typeface="Arial" panose="020B0604020202020204" pitchFamily="34" charset="0"/>
              <a:buChar char="•"/>
            </a:pPr>
            <a:r>
              <a:rPr lang="en-US" sz="2800" i="0" dirty="0">
                <a:solidFill>
                  <a:schemeClr val="tx2">
                    <a:lumMod val="10000"/>
                  </a:schemeClr>
                </a:solidFill>
              </a:rPr>
              <a:t>This work was supported in part through the Department of Energy Advanced Sensors and Instrumentation program under DOE Idaho Operations Office Contract DE-AC07-05ID14517. </a:t>
            </a:r>
            <a:endParaRPr kumimoji="0" lang="en-US" sz="28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5" name="Slide Number Placeholder 4">
            <a:extLst>
              <a:ext uri="{FF2B5EF4-FFF2-40B4-BE49-F238E27FC236}">
                <a16:creationId xmlns:a16="http://schemas.microsoft.com/office/drawing/2014/main" id="{3C9C1B95-21D4-4D61-FA94-753083351CA3}"/>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293241195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71" y="1699079"/>
            <a:ext cx="13095515" cy="2354443"/>
          </a:xfrm>
          <a:prstGeom prst="rect">
            <a:avLst/>
          </a:prstGeom>
        </p:spPr>
      </p:pic>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5" name="Slide Number Placeholder 4">
            <a:extLst>
              <a:ext uri="{FF2B5EF4-FFF2-40B4-BE49-F238E27FC236}">
                <a16:creationId xmlns:a16="http://schemas.microsoft.com/office/drawing/2014/main" id="{CBAF44BB-4845-3537-004E-405EBFC5074F}"/>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292119339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7983" y="3267021"/>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87" y="3185897"/>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2431574" y="3267021"/>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6180477" y="1184270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9" name="TextBox 8">
            <a:extLst>
              <a:ext uri="{FF2B5EF4-FFF2-40B4-BE49-F238E27FC236}">
                <a16:creationId xmlns:a16="http://schemas.microsoft.com/office/drawing/2014/main" id="{FDEE859A-8CE5-FFA1-ECA5-8472F2B90836}"/>
              </a:ext>
            </a:extLst>
          </p:cNvPr>
          <p:cNvSpPr txBox="1"/>
          <p:nvPr/>
        </p:nvSpPr>
        <p:spPr>
          <a:xfrm>
            <a:off x="2468605" y="436830"/>
            <a:ext cx="1993402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b="1" i="0" dirty="0">
                <a:solidFill>
                  <a:schemeClr val="bg2"/>
                </a:solidFill>
              </a:rPr>
              <a:t>Pipeline </a:t>
            </a:r>
            <a:r>
              <a:rPr kumimoji="0" lang="en-US" sz="5400" b="1" i="0" u="none" strike="noStrike" cap="none" spc="0" normalizeH="0" baseline="0" dirty="0">
                <a:ln>
                  <a:noFill/>
                </a:ln>
                <a:solidFill>
                  <a:schemeClr val="bg2"/>
                </a:solidFill>
                <a:effectLst/>
                <a:uFillTx/>
                <a:latin typeface="+mn-lt"/>
                <a:ea typeface="+mn-ea"/>
                <a:cs typeface="+mn-cs"/>
                <a:sym typeface="Arial"/>
              </a:rPr>
              <a:t>insensitive </a:t>
            </a:r>
            <a:r>
              <a:rPr lang="en-US" sz="5400" b="1" i="0" dirty="0">
                <a:solidFill>
                  <a:schemeClr val="bg2"/>
                </a:solidFill>
              </a:rPr>
              <a:t>to the choice of lifetimes for fitting the slope of the MSD.</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10" name="Slide Number Placeholder 9">
            <a:extLst>
              <a:ext uri="{FF2B5EF4-FFF2-40B4-BE49-F238E27FC236}">
                <a16:creationId xmlns:a16="http://schemas.microsoft.com/office/drawing/2014/main" id="{6CA1EB43-AA18-CFE1-E4A4-A80C01A6E658}"/>
              </a:ext>
            </a:extLst>
          </p:cNvPr>
          <p:cNvSpPr>
            <a:spLocks noGrp="1"/>
          </p:cNvSpPr>
          <p:nvPr>
            <p:ph type="sldNum" sz="quarter" idx="2"/>
          </p:nvPr>
        </p:nvSpPr>
        <p:spPr/>
        <p:txBody>
          <a:bodyPr/>
          <a:lstStyle/>
          <a:p>
            <a:fld id="{86CB4B4D-7CA3-9044-876B-883B54F8677D}" type="slidenum">
              <a:rPr lang="en-US" smtClean="0"/>
              <a:t>25</a:t>
            </a:fld>
            <a:endParaRPr lang="en-US"/>
          </a:p>
        </p:txBody>
      </p:sp>
    </p:spTree>
    <p:extLst>
      <p:ext uri="{BB962C8B-B14F-4D97-AF65-F5344CB8AC3E}">
        <p14:creationId xmlns:p14="http://schemas.microsoft.com/office/powerpoint/2010/main" val="384179582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4" name="Picture 3" descr="Text&#10;&#10;Description automatically generated with medium confidence">
            <a:extLst>
              <a:ext uri="{FF2B5EF4-FFF2-40B4-BE49-F238E27FC236}">
                <a16:creationId xmlns:a16="http://schemas.microsoft.com/office/drawing/2014/main" id="{D3A83DB9-B419-F079-325E-8820BE25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58" y="3212192"/>
            <a:ext cx="5049158" cy="2864972"/>
          </a:xfrm>
          <a:prstGeom prst="rect">
            <a:avLst/>
          </a:prstGeom>
        </p:spPr>
      </p:pic>
      <p:grpSp>
        <p:nvGrpSpPr>
          <p:cNvPr id="6" name="Group 5">
            <a:extLst>
              <a:ext uri="{FF2B5EF4-FFF2-40B4-BE49-F238E27FC236}">
                <a16:creationId xmlns:a16="http://schemas.microsoft.com/office/drawing/2014/main" id="{1712AA6F-1738-C17B-166A-9A0DADDCF246}"/>
              </a:ext>
            </a:extLst>
          </p:cNvPr>
          <p:cNvGrpSpPr/>
          <p:nvPr/>
        </p:nvGrpSpPr>
        <p:grpSpPr>
          <a:xfrm>
            <a:off x="1696348" y="11903103"/>
            <a:ext cx="9618208" cy="810478"/>
            <a:chOff x="1696348" y="11903103"/>
            <a:chExt cx="9618208" cy="810478"/>
          </a:xfrm>
        </p:grpSpPr>
        <p:pic>
          <p:nvPicPr>
            <p:cNvPr id="7" name="Picture 6" descr="Text&#10;&#10;Description automatically generated">
              <a:extLst>
                <a:ext uri="{FF2B5EF4-FFF2-40B4-BE49-F238E27FC236}">
                  <a16:creationId xmlns:a16="http://schemas.microsoft.com/office/drawing/2014/main" id="{B9F6683B-97FE-B6D8-7BCA-A713F3F07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182" y="12110063"/>
              <a:ext cx="1765321" cy="442983"/>
            </a:xfrm>
            <a:prstGeom prst="rect">
              <a:avLst/>
            </a:prstGeom>
          </p:spPr>
        </p:pic>
        <p:sp>
          <p:nvSpPr>
            <p:cNvPr id="8" name="Double Brace 7">
              <a:extLst>
                <a:ext uri="{FF2B5EF4-FFF2-40B4-BE49-F238E27FC236}">
                  <a16:creationId xmlns:a16="http://schemas.microsoft.com/office/drawing/2014/main" id="{EF3CB830-79E6-65EE-8D05-3F502D82A261}"/>
                </a:ext>
              </a:extLst>
            </p:cNvPr>
            <p:cNvSpPr/>
            <p:nvPr/>
          </p:nvSpPr>
          <p:spPr>
            <a:xfrm>
              <a:off x="1696348" y="12048643"/>
              <a:ext cx="8998865" cy="582083"/>
            </a:xfrm>
            <a:prstGeom prst="bracePair">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9" name="Picture 8" descr="Text&#10;&#10;Description automatically generated with medium confidence">
              <a:extLst>
                <a:ext uri="{FF2B5EF4-FFF2-40B4-BE49-F238E27FC236}">
                  <a16:creationId xmlns:a16="http://schemas.microsoft.com/office/drawing/2014/main" id="{64FDDB6D-48CE-E3B7-8913-0C794808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785" y="11988989"/>
              <a:ext cx="1765321" cy="590757"/>
            </a:xfrm>
            <a:prstGeom prst="rect">
              <a:avLst/>
            </a:prstGeom>
          </p:spPr>
        </p:pic>
        <p:pic>
          <p:nvPicPr>
            <p:cNvPr id="10" name="Picture 9" descr="Text&#10;&#10;Description automatically generated">
              <a:extLst>
                <a:ext uri="{FF2B5EF4-FFF2-40B4-BE49-F238E27FC236}">
                  <a16:creationId xmlns:a16="http://schemas.microsoft.com/office/drawing/2014/main" id="{31AD533E-033B-C805-FCF2-AE87A236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987" y="12099624"/>
              <a:ext cx="1742157" cy="480122"/>
            </a:xfrm>
            <a:prstGeom prst="rect">
              <a:avLst/>
            </a:prstGeom>
          </p:spPr>
        </p:pic>
        <p:pic>
          <p:nvPicPr>
            <p:cNvPr id="11" name="Picture 10" descr="Text&#10;&#10;Description automatically generated">
              <a:extLst>
                <a:ext uri="{FF2B5EF4-FFF2-40B4-BE49-F238E27FC236}">
                  <a16:creationId xmlns:a16="http://schemas.microsoft.com/office/drawing/2014/main" id="{42D1F7C4-6242-F3C2-B10F-1D0EF0562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086" y="12099624"/>
              <a:ext cx="1676106" cy="567104"/>
            </a:xfrm>
            <a:prstGeom prst="rect">
              <a:avLst/>
            </a:prstGeom>
          </p:spPr>
        </p:pic>
        <p:sp>
          <p:nvSpPr>
            <p:cNvPr id="12" name="TextBox 11">
              <a:extLst>
                <a:ext uri="{FF2B5EF4-FFF2-40B4-BE49-F238E27FC236}">
                  <a16:creationId xmlns:a16="http://schemas.microsoft.com/office/drawing/2014/main" id="{8A0B9084-0FF8-803A-D1B0-9DD533D8FD60}"/>
                </a:ext>
              </a:extLst>
            </p:cNvPr>
            <p:cNvSpPr txBox="1"/>
            <p:nvPr/>
          </p:nvSpPr>
          <p:spPr>
            <a:xfrm>
              <a:off x="3726594" y="11903103"/>
              <a:ext cx="758796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              ,             ,</a:t>
              </a:r>
            </a:p>
          </p:txBody>
        </p:sp>
      </p:grpSp>
      <p:sp>
        <p:nvSpPr>
          <p:cNvPr id="5" name="Slide Number Placeholder 4">
            <a:extLst>
              <a:ext uri="{FF2B5EF4-FFF2-40B4-BE49-F238E27FC236}">
                <a16:creationId xmlns:a16="http://schemas.microsoft.com/office/drawing/2014/main" id="{4811C9DC-5CA1-8D5B-EFBB-9942BA48D138}"/>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58779919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3" name="Picture 2" descr="Chart&#10;&#10;Description automatically generated with medium confidence">
            <a:extLst>
              <a:ext uri="{FF2B5EF4-FFF2-40B4-BE49-F238E27FC236}">
                <a16:creationId xmlns:a16="http://schemas.microsoft.com/office/drawing/2014/main" id="{421CBCCC-C0FA-EBC2-5042-53BAEC290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557" y="3434443"/>
            <a:ext cx="8267700" cy="8267700"/>
          </a:xfrm>
          <a:prstGeom prst="rect">
            <a:avLst/>
          </a:prstGeom>
        </p:spPr>
      </p:pic>
      <p:pic>
        <p:nvPicPr>
          <p:cNvPr id="5" name="Picture 4" descr="Diagram, schematic&#10;&#10;Description automatically generated">
            <a:extLst>
              <a:ext uri="{FF2B5EF4-FFF2-40B4-BE49-F238E27FC236}">
                <a16:creationId xmlns:a16="http://schemas.microsoft.com/office/drawing/2014/main" id="{1267496E-AF8F-59C6-673F-D6640B5DB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8142" y="5039374"/>
            <a:ext cx="7371532" cy="3944178"/>
          </a:xfrm>
          <a:prstGeom prst="rect">
            <a:avLst/>
          </a:prstGeom>
        </p:spPr>
      </p:pic>
      <p:sp>
        <p:nvSpPr>
          <p:cNvPr id="7" name="Slide Number Placeholder 6">
            <a:extLst>
              <a:ext uri="{FF2B5EF4-FFF2-40B4-BE49-F238E27FC236}">
                <a16:creationId xmlns:a16="http://schemas.microsoft.com/office/drawing/2014/main" id="{E0EB641C-EC8E-11BC-E8D1-6F9C2A0E1A45}"/>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15030284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 Evans mobilities</a:t>
            </a:r>
          </a:p>
        </p:txBody>
      </p:sp>
      <p:pic>
        <p:nvPicPr>
          <p:cNvPr id="4" name="Picture 3" descr="Table&#10;&#10;Description automatically generated with medium confidence">
            <a:extLst>
              <a:ext uri="{FF2B5EF4-FFF2-40B4-BE49-F238E27FC236}">
                <a16:creationId xmlns:a16="http://schemas.microsoft.com/office/drawing/2014/main" id="{E5AF0EAF-41B2-1B91-E247-28B769493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357" y="7667044"/>
            <a:ext cx="11658600" cy="4749800"/>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BBE940E-FEF0-CE98-74E3-A02DDF72E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157" y="1616528"/>
            <a:ext cx="11557000" cy="4686300"/>
          </a:xfrm>
          <a:prstGeom prst="rect">
            <a:avLst/>
          </a:prstGeom>
        </p:spPr>
      </p:pic>
      <p:pic>
        <p:nvPicPr>
          <p:cNvPr id="8" name="Picture 7" descr="Chart, line chart&#10;&#10;Description automatically generated">
            <a:extLst>
              <a:ext uri="{FF2B5EF4-FFF2-40B4-BE49-F238E27FC236}">
                <a16:creationId xmlns:a16="http://schemas.microsoft.com/office/drawing/2014/main" id="{8E7B3325-0C2A-423B-A519-C39BC9CAE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587" y="1616528"/>
            <a:ext cx="8688791" cy="5682343"/>
          </a:xfrm>
          <a:prstGeom prst="rect">
            <a:avLst/>
          </a:prstGeom>
        </p:spPr>
      </p:pic>
      <p:pic>
        <p:nvPicPr>
          <p:cNvPr id="9" name="Picture 8" descr="Chart, line chart&#10;&#10;Description automatically generated">
            <a:extLst>
              <a:ext uri="{FF2B5EF4-FFF2-40B4-BE49-F238E27FC236}">
                <a16:creationId xmlns:a16="http://schemas.microsoft.com/office/drawing/2014/main" id="{36147011-0A88-992A-6021-F39989F9A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2587" y="7667044"/>
            <a:ext cx="8688790" cy="5682343"/>
          </a:xfrm>
          <a:prstGeom prst="rect">
            <a:avLst/>
          </a:prstGeom>
        </p:spPr>
      </p:pic>
      <p:sp>
        <p:nvSpPr>
          <p:cNvPr id="5" name="Slide Number Placeholder 4">
            <a:extLst>
              <a:ext uri="{FF2B5EF4-FFF2-40B4-BE49-F238E27FC236}">
                <a16:creationId xmlns:a16="http://schemas.microsoft.com/office/drawing/2014/main" id="{2E99087F-3782-E0DF-7E0A-FE82D390B3A0}"/>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38800453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640F5A-EB7F-577B-B31B-4EF45EE69835}"/>
              </a:ext>
            </a:extLst>
          </p:cNvPr>
          <p:cNvSpPr>
            <a:spLocks noGrp="1"/>
          </p:cNvSpPr>
          <p:nvPr>
            <p:ph type="sldNum" sz="quarter" idx="2"/>
          </p:nvPr>
        </p:nvSpPr>
        <p:spPr>
          <a:xfrm>
            <a:off x="21349546" y="12455924"/>
            <a:ext cx="3034454" cy="710248"/>
          </a:xfrm>
        </p:spPr>
        <p:txBody>
          <a:bodyPr/>
          <a:lstStyle/>
          <a:p>
            <a:r>
              <a:rPr lang="en-US" dirty="0"/>
              <a:t>2</a:t>
            </a:r>
          </a:p>
        </p:txBody>
      </p:sp>
    </p:spTree>
    <p:extLst>
      <p:ext uri="{BB962C8B-B14F-4D97-AF65-F5344CB8AC3E}">
        <p14:creationId xmlns:p14="http://schemas.microsoft.com/office/powerpoint/2010/main" val="423188416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3" name="TextBox 2">
            <a:extLst>
              <a:ext uri="{FF2B5EF4-FFF2-40B4-BE49-F238E27FC236}">
                <a16:creationId xmlns:a16="http://schemas.microsoft.com/office/drawing/2014/main" id="{E1D01EBE-33C9-3D75-8A92-7DFBCFAD2F5F}"/>
              </a:ext>
            </a:extLst>
          </p:cNvPr>
          <p:cNvSpPr txBox="1"/>
          <p:nvPr/>
        </p:nvSpPr>
        <p:spPr>
          <a:xfrm>
            <a:off x="15049082" y="7358794"/>
            <a:ext cx="348653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i="0" dirty="0">
                <a:solidFill>
                  <a:schemeClr val="tx2">
                    <a:lumMod val="10000"/>
                  </a:schemeClr>
                </a:solidFill>
              </a:rPr>
              <a:t>﻿Huang2005b</a:t>
            </a: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2" name="Rectangle 1">
            <a:extLst>
              <a:ext uri="{FF2B5EF4-FFF2-40B4-BE49-F238E27FC236}">
                <a16:creationId xmlns:a16="http://schemas.microsoft.com/office/drawing/2014/main" id="{91A4C759-F332-6362-88B7-62C50D9C432B}"/>
              </a:ext>
            </a:extLst>
          </p:cNvPr>
          <p:cNvSpPr/>
          <p:nvPr/>
        </p:nvSpPr>
        <p:spPr>
          <a:xfrm>
            <a:off x="10407697" y="6457891"/>
            <a:ext cx="3568606" cy="800219"/>
          </a:xfrm>
          <a:prstGeom prst="rect">
            <a:avLst/>
          </a:prstGeom>
        </p:spPr>
        <p:txBody>
          <a:bodyPr wrap="none">
            <a:spAutoFit/>
          </a:bodyPr>
          <a:lstStyle/>
          <a:p>
            <a:r>
              <a:rPr lang="en-US" dirty="0"/>
              <a:t>﻿Huang2005b</a:t>
            </a:r>
          </a:p>
        </p:txBody>
      </p:sp>
      <p:pic>
        <p:nvPicPr>
          <p:cNvPr id="8" name="Picture 7" descr="Text, letter&#10;&#10;Description automatically generated">
            <a:extLst>
              <a:ext uri="{FF2B5EF4-FFF2-40B4-BE49-F238E27FC236}">
                <a16:creationId xmlns:a16="http://schemas.microsoft.com/office/drawing/2014/main" id="{59DA8A66-2FC5-63EC-CE67-E831E0313643}"/>
              </a:ext>
            </a:extLst>
          </p:cNvPr>
          <p:cNvPicPr>
            <a:picLocks noChangeAspect="1"/>
          </p:cNvPicPr>
          <p:nvPr/>
        </p:nvPicPr>
        <p:blipFill rotWithShape="1">
          <a:blip r:embed="rId3">
            <a:extLst>
              <a:ext uri="{28A0092B-C50C-407E-A947-70E740481C1C}">
                <a14:useLocalDpi xmlns:a14="http://schemas.microsoft.com/office/drawing/2010/main" val="0"/>
              </a:ext>
            </a:extLst>
          </a:blip>
          <a:srcRect b="32282"/>
          <a:stretch/>
        </p:blipFill>
        <p:spPr>
          <a:xfrm>
            <a:off x="18213615" y="3625758"/>
            <a:ext cx="3632200" cy="1685622"/>
          </a:xfrm>
          <a:prstGeom prst="rect">
            <a:avLst/>
          </a:prstGeom>
        </p:spPr>
      </p:pic>
      <p:pic>
        <p:nvPicPr>
          <p:cNvPr id="10" name="Picture 9" descr="Text&#10;&#10;Description automatically generated">
            <a:extLst>
              <a:ext uri="{FF2B5EF4-FFF2-40B4-BE49-F238E27FC236}">
                <a16:creationId xmlns:a16="http://schemas.microsoft.com/office/drawing/2014/main" id="{B1D607F3-C8F1-E701-ACEF-E580979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453" y="2919169"/>
            <a:ext cx="6235700" cy="1003300"/>
          </a:xfrm>
          <a:prstGeom prst="rect">
            <a:avLst/>
          </a:prstGeom>
        </p:spPr>
      </p:pic>
      <p:pic>
        <p:nvPicPr>
          <p:cNvPr id="12" name="Picture 11" descr="Text&#10;&#10;Description automatically generated">
            <a:extLst>
              <a:ext uri="{FF2B5EF4-FFF2-40B4-BE49-F238E27FC236}">
                <a16:creationId xmlns:a16="http://schemas.microsoft.com/office/drawing/2014/main" id="{AD3A5B17-F2FD-AAD9-6BF0-21705B2A33F3}"/>
              </a:ext>
            </a:extLst>
          </p:cNvPr>
          <p:cNvPicPr>
            <a:picLocks noChangeAspect="1"/>
          </p:cNvPicPr>
          <p:nvPr/>
        </p:nvPicPr>
        <p:blipFill rotWithShape="1">
          <a:blip r:embed="rId5">
            <a:extLst>
              <a:ext uri="{28A0092B-C50C-407E-A947-70E740481C1C}">
                <a14:useLocalDpi xmlns:a14="http://schemas.microsoft.com/office/drawing/2010/main" val="0"/>
              </a:ext>
            </a:extLst>
          </a:blip>
          <a:srcRect b="19847"/>
          <a:stretch/>
        </p:blipFill>
        <p:spPr>
          <a:xfrm>
            <a:off x="11449050" y="5453015"/>
            <a:ext cx="5969000" cy="1129908"/>
          </a:xfrm>
          <a:prstGeom prst="rect">
            <a:avLst/>
          </a:prstGeom>
        </p:spPr>
      </p:pic>
      <p:pic>
        <p:nvPicPr>
          <p:cNvPr id="15" name="Picture 14" descr="Text&#10;&#10;Description automatically generated">
            <a:extLst>
              <a:ext uri="{FF2B5EF4-FFF2-40B4-BE49-F238E27FC236}">
                <a16:creationId xmlns:a16="http://schemas.microsoft.com/office/drawing/2014/main" id="{68515664-0BAE-47D5-6532-C95630430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1950" y="3922469"/>
            <a:ext cx="8166100" cy="1092200"/>
          </a:xfrm>
          <a:prstGeom prst="rect">
            <a:avLst/>
          </a:prstGeom>
        </p:spPr>
      </p:pic>
      <p:sp>
        <p:nvSpPr>
          <p:cNvPr id="6" name="Slide Number Placeholder 5">
            <a:extLst>
              <a:ext uri="{FF2B5EF4-FFF2-40B4-BE49-F238E27FC236}">
                <a16:creationId xmlns:a16="http://schemas.microsoft.com/office/drawing/2014/main" id="{710B55C7-44D3-BD6E-1AC1-C7CE3920D108}"/>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30741930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
        <p:nvSpPr>
          <p:cNvPr id="4" name="Slide Number Placeholder 3">
            <a:extLst>
              <a:ext uri="{FF2B5EF4-FFF2-40B4-BE49-F238E27FC236}">
                <a16:creationId xmlns:a16="http://schemas.microsoft.com/office/drawing/2014/main" id="{BC56540D-902A-260B-BDF2-2CDC26DC2AD7}"/>
              </a:ext>
            </a:extLst>
          </p:cNvPr>
          <p:cNvSpPr>
            <a:spLocks noGrp="1"/>
          </p:cNvSpPr>
          <p:nvPr>
            <p:ph type="sldNum" sz="quarter" idx="2"/>
          </p:nvPr>
        </p:nvSpPr>
        <p:spPr/>
        <p:txBody>
          <a:bodyPr/>
          <a:lstStyle/>
          <a:p>
            <a:fld id="{86CB4B4D-7CA3-9044-876B-883B54F8677D}" type="slidenum">
              <a:rPr lang="en-US" smtClean="0"/>
              <a:t>3</a:t>
            </a:fld>
            <a:endParaRPr lang="en-US" dirty="0"/>
          </a:p>
        </p:txBody>
      </p:sp>
    </p:spTree>
    <p:extLst>
      <p:ext uri="{BB962C8B-B14F-4D97-AF65-F5344CB8AC3E}">
        <p14:creationId xmlns:p14="http://schemas.microsoft.com/office/powerpoint/2010/main" val="217503219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816" y="6229727"/>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3" name="TextBox 2">
            <a:extLst>
              <a:ext uri="{FF2B5EF4-FFF2-40B4-BE49-F238E27FC236}">
                <a16:creationId xmlns:a16="http://schemas.microsoft.com/office/drawing/2014/main" id="{B6630857-58DE-9930-247D-AE508E4B092E}"/>
              </a:ext>
            </a:extLst>
          </p:cNvPr>
          <p:cNvSpPr txBox="1"/>
          <p:nvPr/>
        </p:nvSpPr>
        <p:spPr>
          <a:xfrm>
            <a:off x="9314146" y="13177302"/>
            <a:ext cx="526265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800" dirty="0">
                <a:solidFill>
                  <a:schemeClr val="tx2">
                    <a:lumMod val="10000"/>
                  </a:schemeClr>
                </a:solidFill>
              </a:rPr>
              <a:t>Poly-(3-hexylthiophene) (P3HT) </a:t>
            </a:r>
          </a:p>
        </p:txBody>
      </p:sp>
      <p:sp>
        <p:nvSpPr>
          <p:cNvPr id="8" name="Slide Number Placeholder 7">
            <a:extLst>
              <a:ext uri="{FF2B5EF4-FFF2-40B4-BE49-F238E27FC236}">
                <a16:creationId xmlns:a16="http://schemas.microsoft.com/office/drawing/2014/main" id="{655C56C5-F1C3-4B8E-9BB3-64E98BA7BC5C}"/>
              </a:ext>
            </a:extLst>
          </p:cNvPr>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428026797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7222234" y="35153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762" y="6941103"/>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6406" y="6858000"/>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560" y="2068792"/>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493897" y="9088011"/>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
        <p:nvSpPr>
          <p:cNvPr id="4" name="TextBox 3">
            <a:extLst>
              <a:ext uri="{FF2B5EF4-FFF2-40B4-BE49-F238E27FC236}">
                <a16:creationId xmlns:a16="http://schemas.microsoft.com/office/drawing/2014/main" id="{4C25EB8D-E825-D54F-5E21-98821960C069}"/>
              </a:ext>
            </a:extLst>
          </p:cNvPr>
          <p:cNvSpPr txBox="1"/>
          <p:nvPr/>
        </p:nvSpPr>
        <p:spPr>
          <a:xfrm>
            <a:off x="5598156" y="12763698"/>
            <a:ext cx="18596643" cy="15491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solidFill>
                  <a:schemeClr val="tx2">
                    <a:lumMod val="10000"/>
                  </a:schemeClr>
                </a:solidFill>
              </a:rPr>
              <a:t>3,9-bis(2-methylene-(3-(1,1-dicyanomethylene)- indanone))-5,5,11,</a:t>
            </a:r>
          </a:p>
          <a:p>
            <a:r>
              <a:rPr lang="en-US" sz="2400" dirty="0">
                <a:solidFill>
                  <a:schemeClr val="tx2">
                    <a:lumMod val="10000"/>
                  </a:schemeClr>
                </a:solidFill>
              </a:rPr>
              <a:t>11-tetrakis(4-hexylphenyl)-</a:t>
            </a:r>
            <a:r>
              <a:rPr lang="en-US" sz="2400" dirty="0" err="1">
                <a:solidFill>
                  <a:schemeClr val="tx2">
                    <a:lumMod val="10000"/>
                  </a:schemeClr>
                </a:solidFill>
              </a:rPr>
              <a:t>dithieno</a:t>
            </a:r>
            <a:r>
              <a:rPr lang="en-US" sz="2400" dirty="0">
                <a:solidFill>
                  <a:schemeClr val="tx2">
                    <a:lumMod val="10000"/>
                  </a:schemeClr>
                </a:solidFill>
              </a:rPr>
              <a:t>[2,3-d:2’,3’-d’]-s-</a:t>
            </a:r>
            <a:r>
              <a:rPr lang="en-US" sz="2400" dirty="0" err="1">
                <a:solidFill>
                  <a:schemeClr val="tx2">
                    <a:lumMod val="10000"/>
                  </a:schemeClr>
                </a:solidFill>
              </a:rPr>
              <a:t>indaceno</a:t>
            </a:r>
            <a:r>
              <a:rPr lang="en-US" sz="2400" dirty="0">
                <a:solidFill>
                  <a:schemeClr val="tx2">
                    <a:lumMod val="10000"/>
                  </a:schemeClr>
                </a:solidFill>
              </a:rPr>
              <a:t>[1,2-b:5,6- b’]</a:t>
            </a:r>
            <a:r>
              <a:rPr lang="en-US" sz="2400" dirty="0" err="1">
                <a:solidFill>
                  <a:schemeClr val="tx2">
                    <a:lumMod val="10000"/>
                  </a:schemeClr>
                </a:solidFill>
              </a:rPr>
              <a:t>dithiophene</a:t>
            </a:r>
            <a:r>
              <a:rPr lang="en-US" sz="2400" dirty="0">
                <a:solidFill>
                  <a:schemeClr val="tx2">
                    <a:lumMod val="10000"/>
                  </a:schemeClr>
                </a:solidFill>
              </a:rPr>
              <a:t> (ITIC). </a:t>
            </a:r>
          </a:p>
          <a:p>
            <a:pPr marL="0" marR="0" indent="0" algn="l" defTabSz="825499" rtl="0" fontAlgn="auto" latinLnBrk="0" hangingPunct="0">
              <a:lnSpc>
                <a:spcPct val="100000"/>
              </a:lnSpc>
              <a:spcBef>
                <a:spcPts val="0"/>
              </a:spcBef>
              <a:spcAft>
                <a:spcPts val="0"/>
              </a:spcAft>
              <a:buClrTx/>
              <a:buSzTx/>
              <a:buFontTx/>
              <a:buNone/>
              <a:tabLst/>
            </a:pPr>
            <a:endParaRPr kumimoji="0" lang="en-US" sz="4600" b="0" i="1" u="none" strike="noStrike" cap="none" spc="0" normalizeH="0" baseline="0" dirty="0">
              <a:ln>
                <a:noFill/>
              </a:ln>
              <a:solidFill>
                <a:srgbClr val="FFFFFF"/>
              </a:solidFill>
              <a:effectLst/>
              <a:uFillTx/>
              <a:latin typeface="+mn-lt"/>
              <a:ea typeface="+mn-ea"/>
              <a:cs typeface="+mn-cs"/>
              <a:sym typeface="Arial"/>
            </a:endParaRPr>
          </a:p>
        </p:txBody>
      </p:sp>
      <p:sp>
        <p:nvSpPr>
          <p:cNvPr id="7" name="Slide Number Placeholder 6">
            <a:extLst>
              <a:ext uri="{FF2B5EF4-FFF2-40B4-BE49-F238E27FC236}">
                <a16:creationId xmlns:a16="http://schemas.microsoft.com/office/drawing/2014/main" id="{F3BE97AA-D336-11C2-6BD9-E37DAE222404}"/>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1284467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891567-FEF1-B67E-A567-EF974E9ECC61}"/>
              </a:ext>
            </a:extLst>
          </p:cNvPr>
          <p:cNvPicPr>
            <a:picLocks noChangeAspect="1"/>
          </p:cNvPicPr>
          <p:nvPr/>
        </p:nvPicPr>
        <p:blipFill rotWithShape="1">
          <a:blip r:embed="rId3">
            <a:extLst>
              <a:ext uri="{28A0092B-C50C-407E-A947-70E740481C1C}">
                <a14:useLocalDpi xmlns:a14="http://schemas.microsoft.com/office/drawing/2010/main" val="0"/>
              </a:ext>
            </a:extLst>
          </a:blip>
          <a:srcRect l="23031" t="10827" r="1970" b="77143"/>
          <a:stretch/>
        </p:blipFill>
        <p:spPr>
          <a:xfrm>
            <a:off x="10076169" y="1866898"/>
            <a:ext cx="8809214" cy="1650110"/>
          </a:xfrm>
          <a:prstGeom prst="rect">
            <a:avLst/>
          </a:prstGeom>
        </p:spPr>
      </p:pic>
      <p:pic>
        <p:nvPicPr>
          <p:cNvPr id="4" name="Picture 3" descr="Diagram&#10;&#10;Description automatically generated">
            <a:extLst>
              <a:ext uri="{FF2B5EF4-FFF2-40B4-BE49-F238E27FC236}">
                <a16:creationId xmlns:a16="http://schemas.microsoft.com/office/drawing/2014/main" id="{C5625F24-D9EA-A119-5BCC-B7546C48A366}"/>
              </a:ext>
            </a:extLst>
          </p:cNvPr>
          <p:cNvPicPr>
            <a:picLocks noChangeAspect="1"/>
          </p:cNvPicPr>
          <p:nvPr/>
        </p:nvPicPr>
        <p:blipFill rotWithShape="1">
          <a:blip r:embed="rId3">
            <a:extLst>
              <a:ext uri="{28A0092B-C50C-407E-A947-70E740481C1C}">
                <a14:useLocalDpi xmlns:a14="http://schemas.microsoft.com/office/drawing/2010/main" val="0"/>
              </a:ext>
            </a:extLst>
          </a:blip>
          <a:srcRect l="1460" t="953" r="52708" b="91039"/>
          <a:stretch/>
        </p:blipFill>
        <p:spPr>
          <a:xfrm>
            <a:off x="7591350" y="639072"/>
            <a:ext cx="5383294" cy="1098429"/>
          </a:xfrm>
          <a:prstGeom prst="rect">
            <a:avLst/>
          </a:prstGeom>
        </p:spPr>
      </p:pic>
      <p:pic>
        <p:nvPicPr>
          <p:cNvPr id="5" name="Picture 4" descr="Diagram&#10;&#10;Description automatically generated">
            <a:extLst>
              <a:ext uri="{FF2B5EF4-FFF2-40B4-BE49-F238E27FC236}">
                <a16:creationId xmlns:a16="http://schemas.microsoft.com/office/drawing/2014/main" id="{045499D4-E9B6-FC89-D0E2-FCDB35B9BB70}"/>
              </a:ext>
            </a:extLst>
          </p:cNvPr>
          <p:cNvPicPr>
            <a:picLocks noChangeAspect="1"/>
          </p:cNvPicPr>
          <p:nvPr/>
        </p:nvPicPr>
        <p:blipFill rotWithShape="1">
          <a:blip r:embed="rId3">
            <a:extLst>
              <a:ext uri="{28A0092B-C50C-407E-A947-70E740481C1C}">
                <a14:useLocalDpi xmlns:a14="http://schemas.microsoft.com/office/drawing/2010/main" val="0"/>
              </a:ext>
            </a:extLst>
          </a:blip>
          <a:srcRect l="82011" t="953" r="1970" b="89152"/>
          <a:stretch/>
        </p:blipFill>
        <p:spPr>
          <a:xfrm>
            <a:off x="17011808" y="509677"/>
            <a:ext cx="1881584" cy="1357221"/>
          </a:xfrm>
          <a:prstGeom prst="rect">
            <a:avLst/>
          </a:prstGeom>
        </p:spPr>
      </p:pic>
      <p:pic>
        <p:nvPicPr>
          <p:cNvPr id="6" name="Picture 5" descr="Diagram&#10;&#10;Description automatically generated">
            <a:extLst>
              <a:ext uri="{FF2B5EF4-FFF2-40B4-BE49-F238E27FC236}">
                <a16:creationId xmlns:a16="http://schemas.microsoft.com/office/drawing/2014/main" id="{4D1DA15C-BB5A-0378-059D-C2045D2C3226}"/>
              </a:ext>
            </a:extLst>
          </p:cNvPr>
          <p:cNvPicPr>
            <a:picLocks noChangeAspect="1"/>
          </p:cNvPicPr>
          <p:nvPr/>
        </p:nvPicPr>
        <p:blipFill rotWithShape="1">
          <a:blip r:embed="rId3">
            <a:extLst>
              <a:ext uri="{28A0092B-C50C-407E-A947-70E740481C1C}">
                <a14:useLocalDpi xmlns:a14="http://schemas.microsoft.com/office/drawing/2010/main" val="0"/>
              </a:ext>
            </a:extLst>
          </a:blip>
          <a:srcRect l="66613" t="953" r="17368" b="89152"/>
          <a:stretch/>
        </p:blipFill>
        <p:spPr>
          <a:xfrm>
            <a:off x="15229427" y="546751"/>
            <a:ext cx="1881584" cy="1357221"/>
          </a:xfrm>
          <a:prstGeom prst="rect">
            <a:avLst/>
          </a:prstGeom>
        </p:spPr>
      </p:pic>
      <p:pic>
        <p:nvPicPr>
          <p:cNvPr id="8" name="Picture 7" descr="Diagram&#10;&#10;Description automatically generated">
            <a:extLst>
              <a:ext uri="{FF2B5EF4-FFF2-40B4-BE49-F238E27FC236}">
                <a16:creationId xmlns:a16="http://schemas.microsoft.com/office/drawing/2014/main" id="{2DD2C206-6BFA-AB6B-AC75-77332D043FC8}"/>
              </a:ext>
            </a:extLst>
          </p:cNvPr>
          <p:cNvPicPr>
            <a:picLocks noChangeAspect="1"/>
          </p:cNvPicPr>
          <p:nvPr/>
        </p:nvPicPr>
        <p:blipFill rotWithShape="1">
          <a:blip r:embed="rId3">
            <a:extLst>
              <a:ext uri="{28A0092B-C50C-407E-A947-70E740481C1C}">
                <a14:useLocalDpi xmlns:a14="http://schemas.microsoft.com/office/drawing/2010/main" val="0"/>
              </a:ext>
            </a:extLst>
          </a:blip>
          <a:srcRect l="50964" t="953" r="33463" b="89152"/>
          <a:stretch/>
        </p:blipFill>
        <p:spPr>
          <a:xfrm>
            <a:off x="13400215" y="509675"/>
            <a:ext cx="1829212" cy="1357221"/>
          </a:xfrm>
          <a:prstGeom prst="rect">
            <a:avLst/>
          </a:prstGeom>
        </p:spPr>
      </p:pic>
      <p:pic>
        <p:nvPicPr>
          <p:cNvPr id="9" name="Picture 8" descr="Diagram&#10;&#10;Description automatically generated">
            <a:extLst>
              <a:ext uri="{FF2B5EF4-FFF2-40B4-BE49-F238E27FC236}">
                <a16:creationId xmlns:a16="http://schemas.microsoft.com/office/drawing/2014/main" id="{BD69A9BA-F014-909E-4712-1E1083146F5D}"/>
              </a:ext>
            </a:extLst>
          </p:cNvPr>
          <p:cNvPicPr>
            <a:picLocks noChangeAspect="1"/>
          </p:cNvPicPr>
          <p:nvPr/>
        </p:nvPicPr>
        <p:blipFill rotWithShape="1">
          <a:blip r:embed="rId3">
            <a:extLst>
              <a:ext uri="{28A0092B-C50C-407E-A947-70E740481C1C}">
                <a14:useLocalDpi xmlns:a14="http://schemas.microsoft.com/office/drawing/2010/main" val="0"/>
              </a:ext>
            </a:extLst>
          </a:blip>
          <a:srcRect l="22034" t="23418" r="32627" b="54444"/>
          <a:stretch/>
        </p:blipFill>
        <p:spPr>
          <a:xfrm>
            <a:off x="9943384" y="3562710"/>
            <a:ext cx="5325373" cy="3036498"/>
          </a:xfrm>
          <a:prstGeom prst="rect">
            <a:avLst/>
          </a:prstGeom>
        </p:spPr>
      </p:pic>
      <p:pic>
        <p:nvPicPr>
          <p:cNvPr id="10" name="Picture 9" descr="Diagram&#10;&#10;Description automatically generated">
            <a:extLst>
              <a:ext uri="{FF2B5EF4-FFF2-40B4-BE49-F238E27FC236}">
                <a16:creationId xmlns:a16="http://schemas.microsoft.com/office/drawing/2014/main" id="{8DEA3075-7C00-9399-B445-BFDF6DE1D302}"/>
              </a:ext>
            </a:extLst>
          </p:cNvPr>
          <p:cNvPicPr>
            <a:picLocks noChangeAspect="1"/>
          </p:cNvPicPr>
          <p:nvPr/>
        </p:nvPicPr>
        <p:blipFill rotWithShape="1">
          <a:blip r:embed="rId3">
            <a:extLst>
              <a:ext uri="{28A0092B-C50C-407E-A947-70E740481C1C}">
                <a14:useLocalDpi xmlns:a14="http://schemas.microsoft.com/office/drawing/2010/main" val="0"/>
              </a:ext>
            </a:extLst>
          </a:blip>
          <a:srcRect l="68213" t="26279" r="3731" b="48438"/>
          <a:stretch/>
        </p:blipFill>
        <p:spPr>
          <a:xfrm>
            <a:off x="15268757" y="3899140"/>
            <a:ext cx="3295291" cy="3467820"/>
          </a:xfrm>
          <a:prstGeom prst="rect">
            <a:avLst/>
          </a:prstGeom>
        </p:spPr>
      </p:pic>
      <p:pic>
        <p:nvPicPr>
          <p:cNvPr id="12" name="Picture 11" descr="Diagram&#10;&#10;Description automatically generated">
            <a:extLst>
              <a:ext uri="{FF2B5EF4-FFF2-40B4-BE49-F238E27FC236}">
                <a16:creationId xmlns:a16="http://schemas.microsoft.com/office/drawing/2014/main" id="{C07FF787-98E0-1907-1A94-E6931203C184}"/>
              </a:ext>
            </a:extLst>
          </p:cNvPr>
          <p:cNvPicPr>
            <a:picLocks noChangeAspect="1"/>
          </p:cNvPicPr>
          <p:nvPr/>
        </p:nvPicPr>
        <p:blipFill rotWithShape="1">
          <a:blip r:embed="rId3">
            <a:extLst>
              <a:ext uri="{28A0092B-C50C-407E-A947-70E740481C1C}">
                <a14:useLocalDpi xmlns:a14="http://schemas.microsoft.com/office/drawing/2010/main" val="0"/>
              </a:ext>
            </a:extLst>
          </a:blip>
          <a:srcRect l="69450" t="52217" r="2495" b="26588"/>
          <a:stretch/>
        </p:blipFill>
        <p:spPr>
          <a:xfrm>
            <a:off x="15502695" y="7513608"/>
            <a:ext cx="3295291" cy="2907102"/>
          </a:xfrm>
          <a:prstGeom prst="rect">
            <a:avLst/>
          </a:prstGeom>
        </p:spPr>
      </p:pic>
      <p:pic>
        <p:nvPicPr>
          <p:cNvPr id="14" name="Picture 13" descr="Diagram&#10;&#10;Description automatically generated">
            <a:extLst>
              <a:ext uri="{FF2B5EF4-FFF2-40B4-BE49-F238E27FC236}">
                <a16:creationId xmlns:a16="http://schemas.microsoft.com/office/drawing/2014/main" id="{1F6EB622-E775-74E7-8734-C4A1F98CF06F}"/>
              </a:ext>
            </a:extLst>
          </p:cNvPr>
          <p:cNvPicPr>
            <a:picLocks noChangeAspect="1"/>
          </p:cNvPicPr>
          <p:nvPr/>
        </p:nvPicPr>
        <p:blipFill rotWithShape="1">
          <a:blip r:embed="rId3">
            <a:extLst>
              <a:ext uri="{28A0092B-C50C-407E-A947-70E740481C1C}">
                <a14:useLocalDpi xmlns:a14="http://schemas.microsoft.com/office/drawing/2010/main" val="0"/>
              </a:ext>
            </a:extLst>
          </a:blip>
          <a:srcRect l="22107" t="45431" r="34709" b="29286"/>
          <a:stretch/>
        </p:blipFill>
        <p:spPr>
          <a:xfrm>
            <a:off x="10032522" y="6724291"/>
            <a:ext cx="5072333" cy="3467819"/>
          </a:xfrm>
          <a:prstGeom prst="rect">
            <a:avLst/>
          </a:prstGeom>
        </p:spPr>
      </p:pic>
      <p:grpSp>
        <p:nvGrpSpPr>
          <p:cNvPr id="18" name="Group 17">
            <a:extLst>
              <a:ext uri="{FF2B5EF4-FFF2-40B4-BE49-F238E27FC236}">
                <a16:creationId xmlns:a16="http://schemas.microsoft.com/office/drawing/2014/main" id="{4544BFB2-B908-21C1-C34B-710461526A2B}"/>
              </a:ext>
            </a:extLst>
          </p:cNvPr>
          <p:cNvGrpSpPr/>
          <p:nvPr/>
        </p:nvGrpSpPr>
        <p:grpSpPr>
          <a:xfrm>
            <a:off x="10049364" y="10166230"/>
            <a:ext cx="8678585" cy="3467819"/>
            <a:chOff x="10049364" y="10166230"/>
            <a:chExt cx="8678585" cy="3467819"/>
          </a:xfrm>
        </p:grpSpPr>
        <p:pic>
          <p:nvPicPr>
            <p:cNvPr id="13" name="Picture 12" descr="Diagram&#10;&#10;Description automatically generated">
              <a:extLst>
                <a:ext uri="{FF2B5EF4-FFF2-40B4-BE49-F238E27FC236}">
                  <a16:creationId xmlns:a16="http://schemas.microsoft.com/office/drawing/2014/main" id="{605DE145-E7AD-D505-1980-54628148489B}"/>
                </a:ext>
              </a:extLst>
            </p:cNvPr>
            <p:cNvPicPr>
              <a:picLocks noChangeAspect="1"/>
            </p:cNvPicPr>
            <p:nvPr/>
          </p:nvPicPr>
          <p:blipFill rotWithShape="1">
            <a:blip r:embed="rId3">
              <a:extLst>
                <a:ext uri="{28A0092B-C50C-407E-A947-70E740481C1C}">
                  <a14:useLocalDpi xmlns:a14="http://schemas.microsoft.com/office/drawing/2010/main" val="0"/>
                </a:ext>
              </a:extLst>
            </a:blip>
            <a:srcRect l="66627" t="73847" r="2527" b="3071"/>
            <a:stretch/>
          </p:blipFill>
          <p:spPr>
            <a:xfrm>
              <a:off x="15104855" y="10317193"/>
              <a:ext cx="3623094" cy="3165895"/>
            </a:xfrm>
            <a:prstGeom prst="rect">
              <a:avLst/>
            </a:prstGeom>
          </p:spPr>
        </p:pic>
        <p:pic>
          <p:nvPicPr>
            <p:cNvPr id="15" name="Picture 14" descr="Diagram&#10;&#10;Description automatically generated">
              <a:extLst>
                <a:ext uri="{FF2B5EF4-FFF2-40B4-BE49-F238E27FC236}">
                  <a16:creationId xmlns:a16="http://schemas.microsoft.com/office/drawing/2014/main" id="{3A994AD9-2953-741A-15EE-1F0513FBB2D0}"/>
                </a:ext>
              </a:extLst>
            </p:cNvPr>
            <p:cNvPicPr>
              <a:picLocks noChangeAspect="1"/>
            </p:cNvPicPr>
            <p:nvPr/>
          </p:nvPicPr>
          <p:blipFill rotWithShape="1">
            <a:blip r:embed="rId3">
              <a:extLst>
                <a:ext uri="{28A0092B-C50C-407E-A947-70E740481C1C}">
                  <a14:useLocalDpi xmlns:a14="http://schemas.microsoft.com/office/drawing/2010/main" val="0"/>
                </a:ext>
              </a:extLst>
            </a:blip>
            <a:srcRect l="22332" t="70597" r="31836" b="4120"/>
            <a:stretch/>
          </p:blipFill>
          <p:spPr>
            <a:xfrm>
              <a:off x="10049364" y="10166230"/>
              <a:ext cx="5383294" cy="3467819"/>
            </a:xfrm>
            <a:prstGeom prst="rect">
              <a:avLst/>
            </a:prstGeom>
          </p:spPr>
        </p:pic>
      </p:grpSp>
      <p:pic>
        <p:nvPicPr>
          <p:cNvPr id="16" name="Picture 15" descr="Diagram&#10;&#10;Description automatically generated">
            <a:extLst>
              <a:ext uri="{FF2B5EF4-FFF2-40B4-BE49-F238E27FC236}">
                <a16:creationId xmlns:a16="http://schemas.microsoft.com/office/drawing/2014/main" id="{FDD0A99A-D124-BFFE-DB55-F4401B0E9707}"/>
              </a:ext>
            </a:extLst>
          </p:cNvPr>
          <p:cNvPicPr>
            <a:picLocks noChangeAspect="1"/>
          </p:cNvPicPr>
          <p:nvPr/>
        </p:nvPicPr>
        <p:blipFill rotWithShape="1">
          <a:blip r:embed="rId3">
            <a:extLst>
              <a:ext uri="{28A0092B-C50C-407E-A947-70E740481C1C}">
                <a14:useLocalDpi xmlns:a14="http://schemas.microsoft.com/office/drawing/2010/main" val="0"/>
              </a:ext>
            </a:extLst>
          </a:blip>
          <a:srcRect l="1650" t="9119" r="79549" b="4791"/>
          <a:stretch/>
        </p:blipFill>
        <p:spPr>
          <a:xfrm>
            <a:off x="7695175" y="1462897"/>
            <a:ext cx="2208362" cy="11808125"/>
          </a:xfrm>
          <a:prstGeom prst="rect">
            <a:avLst/>
          </a:prstGeom>
        </p:spPr>
      </p:pic>
      <p:sp>
        <p:nvSpPr>
          <p:cNvPr id="11" name="Slide Number Placeholder 10">
            <a:extLst>
              <a:ext uri="{FF2B5EF4-FFF2-40B4-BE49-F238E27FC236}">
                <a16:creationId xmlns:a16="http://schemas.microsoft.com/office/drawing/2014/main" id="{CEB6405B-B66D-3AE1-6C52-38837A752B4D}"/>
              </a:ext>
            </a:extLst>
          </p:cNvPr>
          <p:cNvSpPr>
            <a:spLocks noGrp="1"/>
          </p:cNvSpPr>
          <p:nvPr>
            <p:ph type="sldNum" sz="quarter" idx="2"/>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3541138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285734" y="0"/>
            <a:ext cx="11664073" cy="1371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EFC80922-40CC-54AD-9F7B-725FE52A2F12}"/>
              </a:ext>
            </a:extLst>
          </p:cNvPr>
          <p:cNvPicPr>
            <a:picLocks noChangeAspect="1"/>
          </p:cNvPicPr>
          <p:nvPr/>
        </p:nvPicPr>
        <p:blipFill rotWithShape="1">
          <a:blip r:embed="rId4">
            <a:extLst>
              <a:ext uri="{28A0092B-C50C-407E-A947-70E740481C1C}">
                <a14:useLocalDpi xmlns:a14="http://schemas.microsoft.com/office/drawing/2010/main" val="0"/>
              </a:ext>
            </a:extLst>
          </a:blip>
          <a:srcRect l="184" r="4977"/>
          <a:stretch/>
        </p:blipFill>
        <p:spPr>
          <a:xfrm>
            <a:off x="12897133" y="4068989"/>
            <a:ext cx="11201133" cy="4864100"/>
          </a:xfrm>
          <a:prstGeom prst="rect">
            <a:avLst/>
          </a:prstGeom>
        </p:spPr>
      </p:pic>
      <p:sp>
        <p:nvSpPr>
          <p:cNvPr id="6" name="Right Arrow 5">
            <a:extLst>
              <a:ext uri="{FF2B5EF4-FFF2-40B4-BE49-F238E27FC236}">
                <a16:creationId xmlns:a16="http://schemas.microsoft.com/office/drawing/2014/main" id="{9EC8EC2C-0C22-1DFD-6042-2B8B695EA594}"/>
              </a:ext>
            </a:extLst>
          </p:cNvPr>
          <p:cNvSpPr/>
          <p:nvPr/>
        </p:nvSpPr>
        <p:spPr>
          <a:xfrm>
            <a:off x="12431685" y="5787118"/>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ight Arrow 7">
            <a:extLst>
              <a:ext uri="{FF2B5EF4-FFF2-40B4-BE49-F238E27FC236}">
                <a16:creationId xmlns:a16="http://schemas.microsoft.com/office/drawing/2014/main" id="{10F5B513-DAF7-A56D-0C6D-5CCCFCC14FD0}"/>
              </a:ext>
            </a:extLst>
          </p:cNvPr>
          <p:cNvSpPr/>
          <p:nvPr/>
        </p:nvSpPr>
        <p:spPr>
          <a:xfrm>
            <a:off x="12431685" y="6792685"/>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Slide Number Placeholder 4">
            <a:extLst>
              <a:ext uri="{FF2B5EF4-FFF2-40B4-BE49-F238E27FC236}">
                <a16:creationId xmlns:a16="http://schemas.microsoft.com/office/drawing/2014/main" id="{0BD2F209-8EC7-266E-B540-E2A0535C84B1}"/>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398287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Qr code&#10;&#10;Description automatically generated with low confidence">
            <a:extLst>
              <a:ext uri="{FF2B5EF4-FFF2-40B4-BE49-F238E27FC236}">
                <a16:creationId xmlns:a16="http://schemas.microsoft.com/office/drawing/2014/main" id="{39A8A570-F9BA-7BFA-45C9-D1E9FA63C52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8011" y="2135269"/>
            <a:ext cx="12482623" cy="11192752"/>
          </a:xfrm>
          <a:prstGeom prst="rect">
            <a:avLst/>
          </a:prstGeom>
        </p:spPr>
      </p:pic>
      <p:pic>
        <p:nvPicPr>
          <p:cNvPr id="11" name="Picture 10" descr="Qr code&#10;&#10;Description automatically generated with low confidence">
            <a:extLst>
              <a:ext uri="{FF2B5EF4-FFF2-40B4-BE49-F238E27FC236}">
                <a16:creationId xmlns:a16="http://schemas.microsoft.com/office/drawing/2014/main" id="{B6A1751E-C530-BAA8-F998-37AE49CC46C5}"/>
              </a:ext>
            </a:extLst>
          </p:cNvPr>
          <p:cNvPicPr>
            <a:picLocks noChangeAspect="1"/>
          </p:cNvPicPr>
          <p:nvPr/>
        </p:nvPicPr>
        <p:blipFill rotWithShape="1">
          <a:blip r:embed="rId5">
            <a:extLst>
              <a:ext uri="{28A0092B-C50C-407E-A947-70E740481C1C}">
                <a14:useLocalDpi xmlns:a14="http://schemas.microsoft.com/office/drawing/2010/main" val="0"/>
              </a:ext>
            </a:extLst>
          </a:blip>
          <a:srcRect l="35200" t="63907" r="49000" b="13186"/>
          <a:stretch/>
        </p:blipFill>
        <p:spPr>
          <a:xfrm>
            <a:off x="4584113" y="9274693"/>
            <a:ext cx="1972236" cy="2563906"/>
          </a:xfrm>
          <a:prstGeom prst="rect">
            <a:avLst/>
          </a:prstGeom>
        </p:spPr>
      </p:pic>
      <p:sp>
        <p:nvSpPr>
          <p:cNvPr id="27" name="Slide Number Placeholder 26">
            <a:extLst>
              <a:ext uri="{FF2B5EF4-FFF2-40B4-BE49-F238E27FC236}">
                <a16:creationId xmlns:a16="http://schemas.microsoft.com/office/drawing/2014/main" id="{FF225C37-FDE6-897E-EF0E-E5C633B5627F}"/>
              </a:ext>
            </a:extLst>
          </p:cNvPr>
          <p:cNvSpPr>
            <a:spLocks noGrp="1"/>
          </p:cNvSpPr>
          <p:nvPr>
            <p:ph type="sldNum" sz="quarter" idx="2"/>
          </p:nvPr>
        </p:nvSpPr>
        <p:spPr/>
        <p:txBody>
          <a:bodyPr/>
          <a:lstStyle/>
          <a:p>
            <a:fld id="{86CB4B4D-7CA3-9044-876B-883B54F8677D}" type="slidenum">
              <a:rPr lang="en-US" smtClean="0"/>
              <a:t>8</a:t>
            </a:fld>
            <a:endParaRPr lang="en-US"/>
          </a:p>
        </p:txBody>
      </p:sp>
      <p:grpSp>
        <p:nvGrpSpPr>
          <p:cNvPr id="51" name="Group 50">
            <a:extLst>
              <a:ext uri="{FF2B5EF4-FFF2-40B4-BE49-F238E27FC236}">
                <a16:creationId xmlns:a16="http://schemas.microsoft.com/office/drawing/2014/main" id="{92672D1D-9053-CB2D-2E67-B4278BD57396}"/>
              </a:ext>
            </a:extLst>
          </p:cNvPr>
          <p:cNvGrpSpPr/>
          <p:nvPr/>
        </p:nvGrpSpPr>
        <p:grpSpPr>
          <a:xfrm>
            <a:off x="13768285" y="258817"/>
            <a:ext cx="10449994" cy="4897704"/>
            <a:chOff x="13731163" y="236225"/>
            <a:chExt cx="10449994" cy="4897704"/>
          </a:xfrm>
        </p:grpSpPr>
        <p:sp>
          <p:nvSpPr>
            <p:cNvPr id="5" name="Rounded Rectangle 4">
              <a:extLst>
                <a:ext uri="{FF2B5EF4-FFF2-40B4-BE49-F238E27FC236}">
                  <a16:creationId xmlns:a16="http://schemas.microsoft.com/office/drawing/2014/main" id="{B7BB5BE0-DBD1-DE42-2DFA-408DBCA273AB}"/>
                </a:ext>
              </a:extLst>
            </p:cNvPr>
            <p:cNvSpPr/>
            <p:nvPr/>
          </p:nvSpPr>
          <p:spPr>
            <a:xfrm>
              <a:off x="13731163" y="236225"/>
              <a:ext cx="10046140" cy="4897704"/>
            </a:xfrm>
            <a:prstGeom prst="round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A picture containing shape&#10;&#10;Description automatically generated">
              <a:extLst>
                <a:ext uri="{FF2B5EF4-FFF2-40B4-BE49-F238E27FC236}">
                  <a16:creationId xmlns:a16="http://schemas.microsoft.com/office/drawing/2014/main" id="{44561F5E-9973-14FD-7F64-9BC4A82431E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15453" r="1877" b="10605"/>
            <a:stretch/>
          </p:blipFill>
          <p:spPr>
            <a:xfrm rot="20796044">
              <a:off x="13909409" y="1414353"/>
              <a:ext cx="9374792" cy="2639575"/>
            </a:xfrm>
            <a:prstGeom prst="rect">
              <a:avLst/>
            </a:prstGeom>
            <a:noFill/>
            <a:ln w="12700" cap="flat">
              <a:noFill/>
              <a:miter lim="400000"/>
            </a:ln>
            <a:effectLst/>
            <a:sp3d/>
          </p:spPr>
        </p:pic>
        <p:pic>
          <p:nvPicPr>
            <p:cNvPr id="38" name="Picture 37" descr="A picture containing shape&#10;&#10;Description automatically generated">
              <a:extLst>
                <a:ext uri="{FF2B5EF4-FFF2-40B4-BE49-F238E27FC236}">
                  <a16:creationId xmlns:a16="http://schemas.microsoft.com/office/drawing/2014/main" id="{E3D29D3D-1351-69FF-41E3-0F07D7E56A81}"/>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Layer>
                  </a14:imgProps>
                </a:ext>
                <a:ext uri="{28A0092B-C50C-407E-A947-70E740481C1C}">
                  <a14:useLocalDpi xmlns:a14="http://schemas.microsoft.com/office/drawing/2010/main" val="0"/>
                </a:ext>
              </a:extLst>
            </a:blip>
            <a:srcRect l="83057" t="15686" r="-9607" b="40998"/>
            <a:stretch/>
          </p:blipFill>
          <p:spPr>
            <a:xfrm rot="21134569">
              <a:off x="21672722" y="398077"/>
              <a:ext cx="2508435" cy="1625275"/>
            </a:xfrm>
            <a:prstGeom prst="parallelogram">
              <a:avLst/>
            </a:prstGeom>
            <a:noFill/>
            <a:ln w="12700" cap="flat">
              <a:noFill/>
              <a:miter lim="400000"/>
            </a:ln>
            <a:effectLst/>
            <a:sp3d/>
          </p:spPr>
        </p:pic>
      </p:grpSp>
      <p:grpSp>
        <p:nvGrpSpPr>
          <p:cNvPr id="50" name="Group 49">
            <a:extLst>
              <a:ext uri="{FF2B5EF4-FFF2-40B4-BE49-F238E27FC236}">
                <a16:creationId xmlns:a16="http://schemas.microsoft.com/office/drawing/2014/main" id="{4F338CA7-317C-EBD9-19E5-38B37C18525C}"/>
              </a:ext>
            </a:extLst>
          </p:cNvPr>
          <p:cNvGrpSpPr/>
          <p:nvPr/>
        </p:nvGrpSpPr>
        <p:grpSpPr>
          <a:xfrm>
            <a:off x="13768285" y="5450537"/>
            <a:ext cx="10706499" cy="7877484"/>
            <a:chOff x="14020800" y="5376182"/>
            <a:chExt cx="10706499" cy="7877484"/>
          </a:xfrm>
        </p:grpSpPr>
        <p:sp>
          <p:nvSpPr>
            <p:cNvPr id="47" name="Curved Down Arrow 46">
              <a:extLst>
                <a:ext uri="{FF2B5EF4-FFF2-40B4-BE49-F238E27FC236}">
                  <a16:creationId xmlns:a16="http://schemas.microsoft.com/office/drawing/2014/main" id="{71964A2F-E2FC-C8D1-69AC-680F06E7F75E}"/>
                </a:ext>
              </a:extLst>
            </p:cNvPr>
            <p:cNvSpPr/>
            <p:nvPr/>
          </p:nvSpPr>
          <p:spPr>
            <a:xfrm rot="20617092" flipH="1">
              <a:off x="17770826" y="6002152"/>
              <a:ext cx="4403231" cy="1711694"/>
            </a:xfrm>
            <a:prstGeom prst="curved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46" name="Group 45">
              <a:extLst>
                <a:ext uri="{FF2B5EF4-FFF2-40B4-BE49-F238E27FC236}">
                  <a16:creationId xmlns:a16="http://schemas.microsoft.com/office/drawing/2014/main" id="{CD469930-9477-536F-292C-68E4FC65C3A3}"/>
                </a:ext>
              </a:extLst>
            </p:cNvPr>
            <p:cNvGrpSpPr/>
            <p:nvPr/>
          </p:nvGrpSpPr>
          <p:grpSpPr>
            <a:xfrm rot="817736">
              <a:off x="15714285" y="8580264"/>
              <a:ext cx="9013014" cy="4673402"/>
              <a:chOff x="19577250" y="7940000"/>
              <a:chExt cx="4317684" cy="1869024"/>
            </a:xfrm>
          </p:grpSpPr>
          <p:pic>
            <p:nvPicPr>
              <p:cNvPr id="44" name="Picture 43" descr="A picture containing shape&#10;&#10;Description automatically generated">
                <a:extLst>
                  <a:ext uri="{FF2B5EF4-FFF2-40B4-BE49-F238E27FC236}">
                    <a16:creationId xmlns:a16="http://schemas.microsoft.com/office/drawing/2014/main" id="{0DAEA704-8A94-0213-A220-C3827864ECE9}"/>
                  </a:ext>
                </a:extLst>
              </p:cNvPr>
              <p:cNvPicPr>
                <a:picLocks noChangeAspect="1"/>
              </p:cNvPicPr>
              <p:nvPr/>
            </p:nvPicPr>
            <p:blipFill rotWithShape="1">
              <a:blip r:embed="rId6">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64195" t="15453" r="1877" b="39391"/>
              <a:stretch/>
            </p:blipFill>
            <p:spPr>
              <a:xfrm rot="20796044">
                <a:off x="19577250" y="8197045"/>
                <a:ext cx="3241592" cy="1611979"/>
              </a:xfrm>
              <a:prstGeom prst="rect">
                <a:avLst/>
              </a:prstGeom>
              <a:noFill/>
              <a:ln w="12700" cap="flat">
                <a:noFill/>
                <a:miter lim="400000"/>
              </a:ln>
              <a:effectLst/>
              <a:sp3d/>
            </p:spPr>
          </p:pic>
          <p:pic>
            <p:nvPicPr>
              <p:cNvPr id="45" name="Picture 44" descr="A picture containing shape&#10;&#10;Description automatically generated">
                <a:extLst>
                  <a:ext uri="{FF2B5EF4-FFF2-40B4-BE49-F238E27FC236}">
                    <a16:creationId xmlns:a16="http://schemas.microsoft.com/office/drawing/2014/main" id="{284EB1D7-B9E5-9681-ECD9-AF79BC76048C}"/>
                  </a:ext>
                </a:extLst>
              </p:cNvPr>
              <p:cNvPicPr>
                <a:picLocks noChangeAspect="1"/>
              </p:cNvPicPr>
              <p:nvPr/>
            </p:nvPicPr>
            <p:blipFill rotWithShape="1">
              <a:blip r:embed="rId8">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83173" t="15686" r="-9607" b="43816"/>
              <a:stretch/>
            </p:blipFill>
            <p:spPr>
              <a:xfrm rot="21084168">
                <a:off x="21397444" y="7940000"/>
                <a:ext cx="2497490" cy="1519538"/>
              </a:xfrm>
              <a:prstGeom prst="parallelogram">
                <a:avLst/>
              </a:prstGeom>
              <a:noFill/>
              <a:ln w="12700" cap="flat">
                <a:noFill/>
                <a:miter lim="400000"/>
              </a:ln>
              <a:effectLst/>
              <a:sp3d/>
            </p:spPr>
          </p:pic>
        </p:grpSp>
        <p:sp>
          <p:nvSpPr>
            <p:cNvPr id="19" name="Sun 18">
              <a:extLst>
                <a:ext uri="{FF2B5EF4-FFF2-40B4-BE49-F238E27FC236}">
                  <a16:creationId xmlns:a16="http://schemas.microsoft.com/office/drawing/2014/main" id="{6B00F4CC-B271-FC90-5468-6D1060D4D48D}"/>
                </a:ext>
              </a:extLst>
            </p:cNvPr>
            <p:cNvSpPr/>
            <p:nvPr/>
          </p:nvSpPr>
          <p:spPr>
            <a:xfrm>
              <a:off x="21729582" y="7289732"/>
              <a:ext cx="1192954" cy="1358034"/>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8" name="Rounded Rectangle 47">
              <a:extLst>
                <a:ext uri="{FF2B5EF4-FFF2-40B4-BE49-F238E27FC236}">
                  <a16:creationId xmlns:a16="http://schemas.microsoft.com/office/drawing/2014/main" id="{38749B5A-9E1C-5458-8E3B-AC80733B2A9D}"/>
                </a:ext>
              </a:extLst>
            </p:cNvPr>
            <p:cNvSpPr/>
            <p:nvPr/>
          </p:nvSpPr>
          <p:spPr>
            <a:xfrm>
              <a:off x="14020800" y="5376182"/>
              <a:ext cx="9944964" cy="7708562"/>
            </a:xfrm>
            <a:prstGeom prst="round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4" name="Picture 23" descr="Diagram&#10;&#10;Description automatically generated">
              <a:extLst>
                <a:ext uri="{FF2B5EF4-FFF2-40B4-BE49-F238E27FC236}">
                  <a16:creationId xmlns:a16="http://schemas.microsoft.com/office/drawing/2014/main" id="{1264C15D-96CF-BD81-26F4-0B620B0BC1A5}"/>
                </a:ext>
              </a:extLst>
            </p:cNvPr>
            <p:cNvPicPr>
              <a:picLocks noChangeAspect="1"/>
            </p:cNvPicPr>
            <p:nvPr/>
          </p:nvPicPr>
          <p:blipFill rotWithShape="1">
            <a:blip r:embed="rId11">
              <a:extLst>
                <a:ext uri="{28A0092B-C50C-407E-A947-70E740481C1C}">
                  <a14:useLocalDpi xmlns:a14="http://schemas.microsoft.com/office/drawing/2010/main" val="0"/>
                </a:ext>
              </a:extLst>
            </a:blip>
            <a:srcRect l="23655" t="16547" r="73591" b="77779"/>
            <a:stretch/>
          </p:blipFill>
          <p:spPr>
            <a:xfrm>
              <a:off x="18341218" y="8357123"/>
              <a:ext cx="599570" cy="1050125"/>
            </a:xfrm>
            <a:prstGeom prst="rect">
              <a:avLst/>
            </a:prstGeom>
          </p:spPr>
        </p:pic>
        <p:pic>
          <p:nvPicPr>
            <p:cNvPr id="23" name="Picture 22" descr="Diagram&#10;&#10;Description automatically generated">
              <a:extLst>
                <a:ext uri="{FF2B5EF4-FFF2-40B4-BE49-F238E27FC236}">
                  <a16:creationId xmlns:a16="http://schemas.microsoft.com/office/drawing/2014/main" id="{9D6AEB72-6060-CBC0-76BF-3ED88F90A964}"/>
                </a:ext>
              </a:extLst>
            </p:cNvPr>
            <p:cNvPicPr>
              <a:picLocks noChangeAspect="1"/>
            </p:cNvPicPr>
            <p:nvPr/>
          </p:nvPicPr>
          <p:blipFill rotWithShape="1">
            <a:blip r:embed="rId11">
              <a:extLst>
                <a:ext uri="{28A0092B-C50C-407E-A947-70E740481C1C}">
                  <a14:useLocalDpi xmlns:a14="http://schemas.microsoft.com/office/drawing/2010/main" val="0"/>
                </a:ext>
              </a:extLst>
            </a:blip>
            <a:srcRect l="17292" t="13607" r="77862" b="78914"/>
            <a:stretch/>
          </p:blipFill>
          <p:spPr>
            <a:xfrm>
              <a:off x="20674821" y="7513666"/>
              <a:ext cx="1054761" cy="1384265"/>
            </a:xfrm>
            <a:prstGeom prst="rect">
              <a:avLst/>
            </a:prstGeom>
          </p:spPr>
        </p:pic>
      </p:grpSp>
      <p:sp>
        <p:nvSpPr>
          <p:cNvPr id="52" name="TextBox 51">
            <a:extLst>
              <a:ext uri="{FF2B5EF4-FFF2-40B4-BE49-F238E27FC236}">
                <a16:creationId xmlns:a16="http://schemas.microsoft.com/office/drawing/2014/main" id="{3D681A25-38EF-3565-80FB-35F4995135CC}"/>
              </a:ext>
            </a:extLst>
          </p:cNvPr>
          <p:cNvSpPr txBox="1"/>
          <p:nvPr/>
        </p:nvSpPr>
        <p:spPr>
          <a:xfrm>
            <a:off x="3487160" y="38797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Chromophores?</a:t>
            </a:r>
          </a:p>
        </p:txBody>
      </p:sp>
    </p:spTree>
    <p:extLst>
      <p:ext uri="{BB962C8B-B14F-4D97-AF65-F5344CB8AC3E}">
        <p14:creationId xmlns:p14="http://schemas.microsoft.com/office/powerpoint/2010/main" val="11521202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11929</TotalTime>
  <Words>3301</Words>
  <Application>Microsoft Macintosh PowerPoint</Application>
  <PresentationFormat>Custom</PresentationFormat>
  <Paragraphs>319</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-apple-system</vt:lpstr>
      <vt:lpstr>Arial</vt:lpstr>
      <vt:lpstr>Courier New</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Jimmy Rushing</cp:lastModifiedBy>
  <cp:revision>39</cp:revision>
  <dcterms:modified xsi:type="dcterms:W3CDTF">2022-06-07T20:52:22Z</dcterms:modified>
</cp:coreProperties>
</file>